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4097000" cy="6856413"/>
  <p:notesSz cx="14097000" cy="1031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948" y="9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22508" y="2572829"/>
            <a:ext cx="11588433" cy="438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50" b="1" i="0">
                <a:solidFill>
                  <a:schemeClr val="bg1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45018" y="4647692"/>
            <a:ext cx="954341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Montserrat"/>
                <a:cs typeface="Montserrat"/>
              </a:defRPr>
            </a:lvl1pPr>
          </a:lstStyle>
          <a:p>
            <a:pPr marL="12701">
              <a:lnSpc>
                <a:spcPts val="969"/>
              </a:lnSpc>
            </a:pPr>
            <a:r>
              <a:rPr lang="fr-FR" spc="-70"/>
              <a:t>Créé</a:t>
            </a:r>
            <a:r>
              <a:rPr lang="fr-FR" spc="-5"/>
              <a:t> </a:t>
            </a:r>
            <a:r>
              <a:rPr lang="fr-FR" spc="-70"/>
              <a:t>avec</a:t>
            </a:r>
            <a:r>
              <a:rPr lang="fr-FR" spc="-5"/>
              <a:t> </a:t>
            </a:r>
            <a:r>
              <a:rPr lang="fr-FR" spc="-60"/>
              <a:t>Genspark</a:t>
            </a:r>
            <a:endParaRPr lang="fr-FR" spc="-6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899" y="515078"/>
            <a:ext cx="5988684" cy="438584"/>
          </a:xfrm>
        </p:spPr>
        <p:txBody>
          <a:bodyPr lIns="0" tIns="0" rIns="0" bIns="0"/>
          <a:lstStyle>
            <a:lvl1pPr>
              <a:defRPr sz="2850" b="1" i="0">
                <a:solidFill>
                  <a:schemeClr val="bg1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Montserrat"/>
                <a:cs typeface="Montserrat"/>
              </a:defRPr>
            </a:lvl1pPr>
          </a:lstStyle>
          <a:p>
            <a:pPr marL="12701">
              <a:lnSpc>
                <a:spcPts val="969"/>
              </a:lnSpc>
            </a:pPr>
            <a:r>
              <a:rPr lang="fr-FR" spc="-70"/>
              <a:t>Créé</a:t>
            </a:r>
            <a:r>
              <a:rPr lang="fr-FR" spc="-5"/>
              <a:t> </a:t>
            </a:r>
            <a:r>
              <a:rPr lang="fr-FR" spc="-70"/>
              <a:t>avec</a:t>
            </a:r>
            <a:r>
              <a:rPr lang="fr-FR" spc="-5"/>
              <a:t> </a:t>
            </a:r>
            <a:r>
              <a:rPr lang="fr-FR" spc="-60"/>
              <a:t>Genspark</a:t>
            </a:r>
            <a:endParaRPr lang="fr-FR" spc="-6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899" y="515078"/>
            <a:ext cx="5988684" cy="438584"/>
          </a:xfrm>
        </p:spPr>
        <p:txBody>
          <a:bodyPr lIns="0" tIns="0" rIns="0" bIns="0"/>
          <a:lstStyle>
            <a:lvl1pPr>
              <a:defRPr sz="2850" b="1" i="0">
                <a:solidFill>
                  <a:schemeClr val="bg1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81673" y="1908874"/>
            <a:ext cx="593055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021226" y="1908874"/>
            <a:ext cx="593055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Montserrat"/>
                <a:cs typeface="Montserrat"/>
              </a:defRPr>
            </a:lvl1pPr>
          </a:lstStyle>
          <a:p>
            <a:pPr marL="12701">
              <a:lnSpc>
                <a:spcPts val="969"/>
              </a:lnSpc>
            </a:pPr>
            <a:r>
              <a:rPr lang="fr-FR" spc="-70"/>
              <a:t>Créé</a:t>
            </a:r>
            <a:r>
              <a:rPr lang="fr-FR" spc="-5"/>
              <a:t> </a:t>
            </a:r>
            <a:r>
              <a:rPr lang="fr-FR" spc="-70"/>
              <a:t>avec</a:t>
            </a:r>
            <a:r>
              <a:rPr lang="fr-FR" spc="-5"/>
              <a:t> </a:t>
            </a:r>
            <a:r>
              <a:rPr lang="fr-FR" spc="-60"/>
              <a:t>Genspark</a:t>
            </a:r>
            <a:endParaRPr lang="fr-FR" spc="-60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899" y="515078"/>
            <a:ext cx="5988684" cy="438584"/>
          </a:xfrm>
        </p:spPr>
        <p:txBody>
          <a:bodyPr lIns="0" tIns="0" rIns="0" bIns="0"/>
          <a:lstStyle>
            <a:lvl1pPr>
              <a:defRPr sz="2850" b="1" i="0">
                <a:solidFill>
                  <a:schemeClr val="bg1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Montserrat"/>
                <a:cs typeface="Montserrat"/>
              </a:defRPr>
            </a:lvl1pPr>
          </a:lstStyle>
          <a:p>
            <a:pPr marL="12701">
              <a:lnSpc>
                <a:spcPts val="969"/>
              </a:lnSpc>
            </a:pPr>
            <a:r>
              <a:rPr lang="fr-FR" spc="-70"/>
              <a:t>Créé</a:t>
            </a:r>
            <a:r>
              <a:rPr lang="fr-FR" spc="-5"/>
              <a:t> </a:t>
            </a:r>
            <a:r>
              <a:rPr lang="fr-FR" spc="-70"/>
              <a:t>avec</a:t>
            </a:r>
            <a:r>
              <a:rPr lang="fr-FR" spc="-5"/>
              <a:t> </a:t>
            </a:r>
            <a:r>
              <a:rPr lang="fr-FR" spc="-60"/>
              <a:t>Genspark</a:t>
            </a:r>
            <a:endParaRPr lang="fr-FR" spc="-6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Montserrat"/>
                <a:cs typeface="Montserrat"/>
              </a:defRPr>
            </a:lvl1pPr>
          </a:lstStyle>
          <a:p>
            <a:pPr marL="12701">
              <a:lnSpc>
                <a:spcPts val="969"/>
              </a:lnSpc>
            </a:pPr>
            <a:r>
              <a:rPr lang="fr-FR" spc="-70"/>
              <a:t>Créé</a:t>
            </a:r>
            <a:r>
              <a:rPr lang="fr-FR" spc="-5"/>
              <a:t> </a:t>
            </a:r>
            <a:r>
              <a:rPr lang="fr-FR" spc="-70"/>
              <a:t>avec</a:t>
            </a:r>
            <a:r>
              <a:rPr lang="fr-FR" spc="-5"/>
              <a:t> </a:t>
            </a:r>
            <a:r>
              <a:rPr lang="fr-FR" spc="-60"/>
              <a:t>Genspark</a:t>
            </a:r>
            <a:endParaRPr lang="fr-FR" spc="-6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899" y="515078"/>
            <a:ext cx="5988684" cy="4385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50" b="1" i="0">
                <a:solidFill>
                  <a:schemeClr val="bg1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5468" y="1608811"/>
            <a:ext cx="88900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647810" y="8389263"/>
            <a:ext cx="1157605" cy="128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Montserrat"/>
                <a:cs typeface="Montserrat"/>
              </a:defRPr>
            </a:lvl1pPr>
          </a:lstStyle>
          <a:p>
            <a:pPr marL="12701">
              <a:lnSpc>
                <a:spcPts val="969"/>
              </a:lnSpc>
            </a:pPr>
            <a:r>
              <a:rPr lang="fr-FR" spc="-70"/>
              <a:t>Créé</a:t>
            </a:r>
            <a:r>
              <a:rPr lang="fr-FR" spc="-5"/>
              <a:t> </a:t>
            </a:r>
            <a:r>
              <a:rPr lang="fr-FR" spc="-70"/>
              <a:t>avec</a:t>
            </a:r>
            <a:r>
              <a:rPr lang="fr-FR" spc="-5"/>
              <a:t> </a:t>
            </a:r>
            <a:r>
              <a:rPr lang="fr-FR" spc="-60"/>
              <a:t>Genspark</a:t>
            </a:r>
            <a:endParaRPr lang="fr-FR" spc="-6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81672" y="7718488"/>
            <a:ext cx="313569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816085" y="7718488"/>
            <a:ext cx="313569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21">
        <a:defRPr>
          <a:latin typeface="+mn-lt"/>
          <a:ea typeface="+mn-ea"/>
          <a:cs typeface="+mn-cs"/>
        </a:defRPr>
      </a:lvl2pPr>
      <a:lvl3pPr marL="914441">
        <a:defRPr>
          <a:latin typeface="+mn-lt"/>
          <a:ea typeface="+mn-ea"/>
          <a:cs typeface="+mn-cs"/>
        </a:defRPr>
      </a:lvl3pPr>
      <a:lvl4pPr marL="1371662">
        <a:defRPr>
          <a:latin typeface="+mn-lt"/>
          <a:ea typeface="+mn-ea"/>
          <a:cs typeface="+mn-cs"/>
        </a:defRPr>
      </a:lvl4pPr>
      <a:lvl5pPr marL="1828882">
        <a:defRPr>
          <a:latin typeface="+mn-lt"/>
          <a:ea typeface="+mn-ea"/>
          <a:cs typeface="+mn-cs"/>
        </a:defRPr>
      </a:lvl5pPr>
      <a:lvl6pPr marL="2286103">
        <a:defRPr>
          <a:latin typeface="+mn-lt"/>
          <a:ea typeface="+mn-ea"/>
          <a:cs typeface="+mn-cs"/>
        </a:defRPr>
      </a:lvl6pPr>
      <a:lvl7pPr marL="2743323">
        <a:defRPr>
          <a:latin typeface="+mn-lt"/>
          <a:ea typeface="+mn-ea"/>
          <a:cs typeface="+mn-cs"/>
        </a:defRPr>
      </a:lvl7pPr>
      <a:lvl8pPr marL="3200545">
        <a:defRPr>
          <a:latin typeface="+mn-lt"/>
          <a:ea typeface="+mn-ea"/>
          <a:cs typeface="+mn-cs"/>
        </a:defRPr>
      </a:lvl8pPr>
      <a:lvl9pPr marL="365776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21">
        <a:defRPr>
          <a:latin typeface="+mn-lt"/>
          <a:ea typeface="+mn-ea"/>
          <a:cs typeface="+mn-cs"/>
        </a:defRPr>
      </a:lvl2pPr>
      <a:lvl3pPr marL="914441">
        <a:defRPr>
          <a:latin typeface="+mn-lt"/>
          <a:ea typeface="+mn-ea"/>
          <a:cs typeface="+mn-cs"/>
        </a:defRPr>
      </a:lvl3pPr>
      <a:lvl4pPr marL="1371662">
        <a:defRPr>
          <a:latin typeface="+mn-lt"/>
          <a:ea typeface="+mn-ea"/>
          <a:cs typeface="+mn-cs"/>
        </a:defRPr>
      </a:lvl4pPr>
      <a:lvl5pPr marL="1828882">
        <a:defRPr>
          <a:latin typeface="+mn-lt"/>
          <a:ea typeface="+mn-ea"/>
          <a:cs typeface="+mn-cs"/>
        </a:defRPr>
      </a:lvl5pPr>
      <a:lvl6pPr marL="2286103">
        <a:defRPr>
          <a:latin typeface="+mn-lt"/>
          <a:ea typeface="+mn-ea"/>
          <a:cs typeface="+mn-cs"/>
        </a:defRPr>
      </a:lvl6pPr>
      <a:lvl7pPr marL="2743323">
        <a:defRPr>
          <a:latin typeface="+mn-lt"/>
          <a:ea typeface="+mn-ea"/>
          <a:cs typeface="+mn-cs"/>
        </a:defRPr>
      </a:lvl7pPr>
      <a:lvl8pPr marL="3200545">
        <a:defRPr>
          <a:latin typeface="+mn-lt"/>
          <a:ea typeface="+mn-ea"/>
          <a:cs typeface="+mn-cs"/>
        </a:defRPr>
      </a:lvl8pPr>
      <a:lvl9pPr marL="365776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onsors.fr/" TargetMode="Externa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partenariat@club.fr" TargetMode="External"/><Relationship Id="rId7" Type="http://schemas.openxmlformats.org/officeDocument/2006/relationships/hyperlink" Target="https://konsors.fr/" TargetMode="External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://www.club-officiel.fr/" TargetMode="External"/><Relationship Id="rId4" Type="http://schemas.openxmlformats.org/officeDocument/2006/relationships/hyperlink" Target="mailto:com@club.fr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45.png"/><Relationship Id="rId7" Type="http://schemas.openxmlformats.org/officeDocument/2006/relationships/image" Target="../media/image3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Relationship Id="rId9" Type="http://schemas.openxmlformats.org/officeDocument/2006/relationships/hyperlink" Target="https://konsors.fr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1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12" Type="http://schemas.openxmlformats.org/officeDocument/2006/relationships/hyperlink" Target="mailto:partenariat@club.fr" TargetMode="External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Relationship Id="rId14" Type="http://schemas.openxmlformats.org/officeDocument/2006/relationships/hyperlink" Target="https://konsors.fr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hyperlink" Target="https://konsors.fr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konsors.fr/" TargetMode="External"/><Relationship Id="rId3" Type="http://schemas.openxmlformats.org/officeDocument/2006/relationships/image" Target="../media/image15.png"/><Relationship Id="rId7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konsors.fr/" TargetMode="External"/><Relationship Id="rId3" Type="http://schemas.openxmlformats.org/officeDocument/2006/relationships/image" Target="../media/image20.png"/><Relationship Id="rId7" Type="http://schemas.openxmlformats.org/officeDocument/2006/relationships/image" Target="../media/image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konsors.fr/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onsors.fr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konsors.fr/" TargetMode="External"/><Relationship Id="rId3" Type="http://schemas.openxmlformats.org/officeDocument/2006/relationships/image" Target="../media/image28.png"/><Relationship Id="rId7" Type="http://schemas.openxmlformats.org/officeDocument/2006/relationships/image" Target="../media/image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konsors.fr/" TargetMode="External"/><Relationship Id="rId3" Type="http://schemas.openxmlformats.org/officeDocument/2006/relationships/image" Target="../media/image20.png"/><Relationship Id="rId7" Type="http://schemas.openxmlformats.org/officeDocument/2006/relationships/image" Target="../media/image1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konsors.fr/" TargetMode="External"/><Relationship Id="rId3" Type="http://schemas.openxmlformats.org/officeDocument/2006/relationships/image" Target="../media/image37.png"/><Relationship Id="rId7" Type="http://schemas.openxmlformats.org/officeDocument/2006/relationships/image" Target="../media/image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14300" y="-76994"/>
            <a:ext cx="14325600" cy="6933407"/>
          </a:xfrm>
          <a:custGeom>
            <a:avLst/>
            <a:gdLst/>
            <a:ahLst/>
            <a:cxnLst/>
            <a:rect l="l" t="t" r="r" b="b"/>
            <a:pathLst>
              <a:path w="13627735" h="8293734">
                <a:moveTo>
                  <a:pt x="13627606" y="8293607"/>
                </a:moveTo>
                <a:lnTo>
                  <a:pt x="0" y="8293607"/>
                </a:lnTo>
                <a:lnTo>
                  <a:pt x="0" y="0"/>
                </a:lnTo>
                <a:lnTo>
                  <a:pt x="13627606" y="0"/>
                </a:lnTo>
                <a:lnTo>
                  <a:pt x="13627606" y="8293607"/>
                </a:lnTo>
                <a:close/>
              </a:path>
            </a:pathLst>
          </a:custGeom>
          <a:solidFill>
            <a:srgbClr val="092E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896936" y="1858172"/>
            <a:ext cx="3333750" cy="4762500"/>
          </a:xfrm>
          <a:custGeom>
            <a:avLst/>
            <a:gdLst/>
            <a:ahLst/>
            <a:cxnLst/>
            <a:rect l="l" t="t" r="r" b="b"/>
            <a:pathLst>
              <a:path w="3333750" h="4762500">
                <a:moveTo>
                  <a:pt x="2381249" y="4762499"/>
                </a:moveTo>
                <a:lnTo>
                  <a:pt x="2322810" y="4761782"/>
                </a:lnTo>
                <a:lnTo>
                  <a:pt x="2264407" y="4759630"/>
                </a:lnTo>
                <a:lnTo>
                  <a:pt x="2206074" y="4756047"/>
                </a:lnTo>
                <a:lnTo>
                  <a:pt x="2147846" y="4751032"/>
                </a:lnTo>
                <a:lnTo>
                  <a:pt x="2089759" y="4744591"/>
                </a:lnTo>
                <a:lnTo>
                  <a:pt x="2031847" y="4736725"/>
                </a:lnTo>
                <a:lnTo>
                  <a:pt x="1974146" y="4727441"/>
                </a:lnTo>
                <a:lnTo>
                  <a:pt x="1916690" y="4716743"/>
                </a:lnTo>
                <a:lnTo>
                  <a:pt x="1859514" y="4704639"/>
                </a:lnTo>
                <a:lnTo>
                  <a:pt x="1802653" y="4691135"/>
                </a:lnTo>
                <a:lnTo>
                  <a:pt x="1746139" y="4676240"/>
                </a:lnTo>
                <a:lnTo>
                  <a:pt x="1690009" y="4659962"/>
                </a:lnTo>
                <a:lnTo>
                  <a:pt x="1634294" y="4642312"/>
                </a:lnTo>
                <a:lnTo>
                  <a:pt x="1579030" y="4623300"/>
                </a:lnTo>
                <a:lnTo>
                  <a:pt x="1524249" y="4602937"/>
                </a:lnTo>
                <a:lnTo>
                  <a:pt x="1469984" y="4581236"/>
                </a:lnTo>
                <a:lnTo>
                  <a:pt x="1416268" y="4558210"/>
                </a:lnTo>
                <a:lnTo>
                  <a:pt x="1363134" y="4533872"/>
                </a:lnTo>
                <a:lnTo>
                  <a:pt x="1310612" y="4508239"/>
                </a:lnTo>
                <a:lnTo>
                  <a:pt x="1258736" y="4481323"/>
                </a:lnTo>
                <a:lnTo>
                  <a:pt x="1207535" y="4453143"/>
                </a:lnTo>
                <a:lnTo>
                  <a:pt x="1157042" y="4423714"/>
                </a:lnTo>
                <a:lnTo>
                  <a:pt x="1107286" y="4393056"/>
                </a:lnTo>
                <a:lnTo>
                  <a:pt x="1058297" y="4361185"/>
                </a:lnTo>
                <a:lnTo>
                  <a:pt x="1010106" y="4328122"/>
                </a:lnTo>
                <a:lnTo>
                  <a:pt x="962740" y="4293886"/>
                </a:lnTo>
                <a:lnTo>
                  <a:pt x="916229" y="4258498"/>
                </a:lnTo>
                <a:lnTo>
                  <a:pt x="870600" y="4221980"/>
                </a:lnTo>
                <a:lnTo>
                  <a:pt x="825881" y="4184352"/>
                </a:lnTo>
                <a:lnTo>
                  <a:pt x="782100" y="4145638"/>
                </a:lnTo>
                <a:lnTo>
                  <a:pt x="739281" y="4105862"/>
                </a:lnTo>
                <a:lnTo>
                  <a:pt x="697451" y="4065046"/>
                </a:lnTo>
                <a:lnTo>
                  <a:pt x="656636" y="4023217"/>
                </a:lnTo>
                <a:lnTo>
                  <a:pt x="616859" y="3980398"/>
                </a:lnTo>
                <a:lnTo>
                  <a:pt x="578146" y="3936617"/>
                </a:lnTo>
                <a:lnTo>
                  <a:pt x="540518" y="3891898"/>
                </a:lnTo>
                <a:lnTo>
                  <a:pt x="503999" y="3846269"/>
                </a:lnTo>
                <a:lnTo>
                  <a:pt x="468611" y="3799758"/>
                </a:lnTo>
                <a:lnTo>
                  <a:pt x="434375" y="3752392"/>
                </a:lnTo>
                <a:lnTo>
                  <a:pt x="401312" y="3704200"/>
                </a:lnTo>
                <a:lnTo>
                  <a:pt x="369442" y="3655212"/>
                </a:lnTo>
                <a:lnTo>
                  <a:pt x="338783" y="3605456"/>
                </a:lnTo>
                <a:lnTo>
                  <a:pt x="309355" y="3554962"/>
                </a:lnTo>
                <a:lnTo>
                  <a:pt x="281174" y="3503762"/>
                </a:lnTo>
                <a:lnTo>
                  <a:pt x="254259" y="3451886"/>
                </a:lnTo>
                <a:lnTo>
                  <a:pt x="228625" y="3399364"/>
                </a:lnTo>
                <a:lnTo>
                  <a:pt x="204287" y="3346229"/>
                </a:lnTo>
                <a:lnTo>
                  <a:pt x="181261" y="3292514"/>
                </a:lnTo>
                <a:lnTo>
                  <a:pt x="159560" y="3238249"/>
                </a:lnTo>
                <a:lnTo>
                  <a:pt x="139198" y="3183468"/>
                </a:lnTo>
                <a:lnTo>
                  <a:pt x="120185" y="3128204"/>
                </a:lnTo>
                <a:lnTo>
                  <a:pt x="102535" y="3072489"/>
                </a:lnTo>
                <a:lnTo>
                  <a:pt x="86258" y="3016359"/>
                </a:lnTo>
                <a:lnTo>
                  <a:pt x="71363" y="2959845"/>
                </a:lnTo>
                <a:lnTo>
                  <a:pt x="57859" y="2902984"/>
                </a:lnTo>
                <a:lnTo>
                  <a:pt x="45755" y="2845808"/>
                </a:lnTo>
                <a:lnTo>
                  <a:pt x="35057" y="2788352"/>
                </a:lnTo>
                <a:lnTo>
                  <a:pt x="25773" y="2730651"/>
                </a:lnTo>
                <a:lnTo>
                  <a:pt x="17907" y="2672739"/>
                </a:lnTo>
                <a:lnTo>
                  <a:pt x="11466" y="2614652"/>
                </a:lnTo>
                <a:lnTo>
                  <a:pt x="6451" y="2556425"/>
                </a:lnTo>
                <a:lnTo>
                  <a:pt x="2868" y="2498091"/>
                </a:lnTo>
                <a:lnTo>
                  <a:pt x="717" y="2439688"/>
                </a:lnTo>
                <a:lnTo>
                  <a:pt x="0" y="2381249"/>
                </a:lnTo>
                <a:lnTo>
                  <a:pt x="179" y="2352025"/>
                </a:lnTo>
                <a:lnTo>
                  <a:pt x="1613" y="2293604"/>
                </a:lnTo>
                <a:lnTo>
                  <a:pt x="4481" y="2235227"/>
                </a:lnTo>
                <a:lnTo>
                  <a:pt x="8780" y="2176947"/>
                </a:lnTo>
                <a:lnTo>
                  <a:pt x="14509" y="2118780"/>
                </a:lnTo>
                <a:lnTo>
                  <a:pt x="21662" y="2060781"/>
                </a:lnTo>
                <a:lnTo>
                  <a:pt x="30238" y="2002966"/>
                </a:lnTo>
                <a:lnTo>
                  <a:pt x="40229" y="1945387"/>
                </a:lnTo>
                <a:lnTo>
                  <a:pt x="51632" y="1888063"/>
                </a:lnTo>
                <a:lnTo>
                  <a:pt x="64436" y="1831044"/>
                </a:lnTo>
                <a:lnTo>
                  <a:pt x="78637" y="1774348"/>
                </a:lnTo>
                <a:lnTo>
                  <a:pt x="94224" y="1718026"/>
                </a:lnTo>
                <a:lnTo>
                  <a:pt x="111190" y="1662095"/>
                </a:lnTo>
                <a:lnTo>
                  <a:pt x="129521" y="1606606"/>
                </a:lnTo>
                <a:lnTo>
                  <a:pt x="149212" y="1551575"/>
                </a:lnTo>
                <a:lnTo>
                  <a:pt x="170243" y="1497052"/>
                </a:lnTo>
                <a:lnTo>
                  <a:pt x="192610" y="1443054"/>
                </a:lnTo>
                <a:lnTo>
                  <a:pt x="216292" y="1389628"/>
                </a:lnTo>
                <a:lnTo>
                  <a:pt x="241282" y="1336792"/>
                </a:lnTo>
                <a:lnTo>
                  <a:pt x="267557" y="1284593"/>
                </a:lnTo>
                <a:lnTo>
                  <a:pt x="295109" y="1233047"/>
                </a:lnTo>
                <a:lnTo>
                  <a:pt x="323913" y="1182200"/>
                </a:lnTo>
                <a:lnTo>
                  <a:pt x="353961" y="1132068"/>
                </a:lnTo>
                <a:lnTo>
                  <a:pt x="385226" y="1082696"/>
                </a:lnTo>
                <a:lnTo>
                  <a:pt x="417697" y="1034098"/>
                </a:lnTo>
                <a:lnTo>
                  <a:pt x="451347" y="986320"/>
                </a:lnTo>
                <a:lnTo>
                  <a:pt x="486164" y="939374"/>
                </a:lnTo>
                <a:lnTo>
                  <a:pt x="522117" y="893304"/>
                </a:lnTo>
                <a:lnTo>
                  <a:pt x="559196" y="848124"/>
                </a:lnTo>
                <a:lnTo>
                  <a:pt x="597367" y="803873"/>
                </a:lnTo>
                <a:lnTo>
                  <a:pt x="636618" y="760567"/>
                </a:lnTo>
                <a:lnTo>
                  <a:pt x="676914" y="718242"/>
                </a:lnTo>
                <a:lnTo>
                  <a:pt x="718242" y="676914"/>
                </a:lnTo>
                <a:lnTo>
                  <a:pt x="760567" y="636618"/>
                </a:lnTo>
                <a:lnTo>
                  <a:pt x="803873" y="597367"/>
                </a:lnTo>
                <a:lnTo>
                  <a:pt x="848124" y="559196"/>
                </a:lnTo>
                <a:lnTo>
                  <a:pt x="893304" y="522117"/>
                </a:lnTo>
                <a:lnTo>
                  <a:pt x="939374" y="486164"/>
                </a:lnTo>
                <a:lnTo>
                  <a:pt x="986320" y="451347"/>
                </a:lnTo>
                <a:lnTo>
                  <a:pt x="1034098" y="417697"/>
                </a:lnTo>
                <a:lnTo>
                  <a:pt x="1082696" y="385226"/>
                </a:lnTo>
                <a:lnTo>
                  <a:pt x="1132068" y="353961"/>
                </a:lnTo>
                <a:lnTo>
                  <a:pt x="1182200" y="323913"/>
                </a:lnTo>
                <a:lnTo>
                  <a:pt x="1233047" y="295109"/>
                </a:lnTo>
                <a:lnTo>
                  <a:pt x="1284593" y="267557"/>
                </a:lnTo>
                <a:lnTo>
                  <a:pt x="1336792" y="241282"/>
                </a:lnTo>
                <a:lnTo>
                  <a:pt x="1389628" y="216292"/>
                </a:lnTo>
                <a:lnTo>
                  <a:pt x="1443054" y="192610"/>
                </a:lnTo>
                <a:lnTo>
                  <a:pt x="1497052" y="170243"/>
                </a:lnTo>
                <a:lnTo>
                  <a:pt x="1551575" y="149212"/>
                </a:lnTo>
                <a:lnTo>
                  <a:pt x="1606606" y="129521"/>
                </a:lnTo>
                <a:lnTo>
                  <a:pt x="1662095" y="111190"/>
                </a:lnTo>
                <a:lnTo>
                  <a:pt x="1718026" y="94224"/>
                </a:lnTo>
                <a:lnTo>
                  <a:pt x="1774348" y="78637"/>
                </a:lnTo>
                <a:lnTo>
                  <a:pt x="1831044" y="64436"/>
                </a:lnTo>
                <a:lnTo>
                  <a:pt x="1888063" y="51632"/>
                </a:lnTo>
                <a:lnTo>
                  <a:pt x="1945388" y="40229"/>
                </a:lnTo>
                <a:lnTo>
                  <a:pt x="2002966" y="30238"/>
                </a:lnTo>
                <a:lnTo>
                  <a:pt x="2060781" y="21662"/>
                </a:lnTo>
                <a:lnTo>
                  <a:pt x="2118780" y="14509"/>
                </a:lnTo>
                <a:lnTo>
                  <a:pt x="2176947" y="8780"/>
                </a:lnTo>
                <a:lnTo>
                  <a:pt x="2235227" y="4481"/>
                </a:lnTo>
                <a:lnTo>
                  <a:pt x="2293604" y="1613"/>
                </a:lnTo>
                <a:lnTo>
                  <a:pt x="2352025" y="179"/>
                </a:lnTo>
                <a:lnTo>
                  <a:pt x="2381249" y="0"/>
                </a:lnTo>
                <a:lnTo>
                  <a:pt x="2410473" y="179"/>
                </a:lnTo>
                <a:lnTo>
                  <a:pt x="2468894" y="1613"/>
                </a:lnTo>
                <a:lnTo>
                  <a:pt x="2527271" y="4481"/>
                </a:lnTo>
                <a:lnTo>
                  <a:pt x="2585552" y="8780"/>
                </a:lnTo>
                <a:lnTo>
                  <a:pt x="2643718" y="14509"/>
                </a:lnTo>
                <a:lnTo>
                  <a:pt x="2701717" y="21662"/>
                </a:lnTo>
                <a:lnTo>
                  <a:pt x="2759532" y="30238"/>
                </a:lnTo>
                <a:lnTo>
                  <a:pt x="2817110" y="40229"/>
                </a:lnTo>
                <a:lnTo>
                  <a:pt x="2874435" y="51632"/>
                </a:lnTo>
                <a:lnTo>
                  <a:pt x="2931454" y="64436"/>
                </a:lnTo>
                <a:lnTo>
                  <a:pt x="2988150" y="78637"/>
                </a:lnTo>
                <a:lnTo>
                  <a:pt x="3044472" y="94224"/>
                </a:lnTo>
                <a:lnTo>
                  <a:pt x="3100402" y="111190"/>
                </a:lnTo>
                <a:lnTo>
                  <a:pt x="3155892" y="129521"/>
                </a:lnTo>
                <a:lnTo>
                  <a:pt x="3210923" y="149212"/>
                </a:lnTo>
                <a:lnTo>
                  <a:pt x="3265446" y="170243"/>
                </a:lnTo>
                <a:lnTo>
                  <a:pt x="3319444" y="192610"/>
                </a:lnTo>
                <a:lnTo>
                  <a:pt x="3333749" y="198847"/>
                </a:lnTo>
                <a:lnTo>
                  <a:pt x="3333749" y="4563651"/>
                </a:lnTo>
                <a:lnTo>
                  <a:pt x="3292514" y="4581236"/>
                </a:lnTo>
                <a:lnTo>
                  <a:pt x="3238249" y="4602937"/>
                </a:lnTo>
                <a:lnTo>
                  <a:pt x="3183468" y="4623300"/>
                </a:lnTo>
                <a:lnTo>
                  <a:pt x="3128204" y="4642312"/>
                </a:lnTo>
                <a:lnTo>
                  <a:pt x="3072489" y="4659963"/>
                </a:lnTo>
                <a:lnTo>
                  <a:pt x="3016359" y="4676240"/>
                </a:lnTo>
                <a:lnTo>
                  <a:pt x="2959845" y="4691135"/>
                </a:lnTo>
                <a:lnTo>
                  <a:pt x="2902984" y="4704639"/>
                </a:lnTo>
                <a:lnTo>
                  <a:pt x="2845808" y="4716743"/>
                </a:lnTo>
                <a:lnTo>
                  <a:pt x="2788352" y="4727441"/>
                </a:lnTo>
                <a:lnTo>
                  <a:pt x="2730651" y="4736725"/>
                </a:lnTo>
                <a:lnTo>
                  <a:pt x="2672739" y="4744591"/>
                </a:lnTo>
                <a:lnTo>
                  <a:pt x="2614652" y="4751032"/>
                </a:lnTo>
                <a:lnTo>
                  <a:pt x="2556425" y="4756047"/>
                </a:lnTo>
                <a:lnTo>
                  <a:pt x="2498091" y="4759630"/>
                </a:lnTo>
                <a:lnTo>
                  <a:pt x="2439688" y="4761782"/>
                </a:lnTo>
                <a:lnTo>
                  <a:pt x="2381249" y="4762499"/>
                </a:lnTo>
                <a:close/>
              </a:path>
            </a:pathLst>
          </a:custGeom>
          <a:solidFill>
            <a:srgbClr val="FFFFFF">
              <a:alpha val="50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139308" y="2005228"/>
            <a:ext cx="1551305" cy="3077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1">
              <a:spcBef>
                <a:spcPts val="120"/>
              </a:spcBef>
            </a:pPr>
            <a:r>
              <a:rPr sz="1900" b="1" spc="-75" dirty="0">
                <a:solidFill>
                  <a:srgbClr val="D4AF37"/>
                </a:solidFill>
                <a:latin typeface="Montserrat SemiBold"/>
                <a:cs typeface="Montserrat SemiBold"/>
              </a:rPr>
              <a:t>SAISON</a:t>
            </a:r>
            <a:r>
              <a:rPr sz="1900" b="1" spc="-35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900" b="1" spc="-40" dirty="0">
                <a:solidFill>
                  <a:srgbClr val="D4AF37"/>
                </a:solidFill>
                <a:latin typeface="Montserrat SemiBold"/>
                <a:cs typeface="Montserrat SemiBold"/>
              </a:rPr>
              <a:t>2025</a:t>
            </a:r>
            <a:endParaRPr sz="1900" dirty="0">
              <a:latin typeface="Montserrat SemiBold"/>
              <a:cs typeface="Montserrat SemiBold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933402" y="2352706"/>
            <a:ext cx="7963534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>
              <a:spcBef>
                <a:spcPts val="105"/>
              </a:spcBef>
            </a:pPr>
            <a:r>
              <a:rPr sz="4800" spc="-220" dirty="0"/>
              <a:t>DOSSIER</a:t>
            </a:r>
            <a:r>
              <a:rPr sz="4800" spc="-110" dirty="0"/>
              <a:t> </a:t>
            </a:r>
            <a:r>
              <a:rPr sz="4800" spc="-254" dirty="0"/>
              <a:t>DE</a:t>
            </a:r>
            <a:r>
              <a:rPr sz="4800" spc="-90" dirty="0"/>
              <a:t> </a:t>
            </a:r>
            <a:r>
              <a:rPr sz="4800" spc="-195" dirty="0"/>
              <a:t>SPONSORING</a:t>
            </a:r>
            <a:endParaRPr sz="4800"/>
          </a:p>
        </p:txBody>
      </p:sp>
      <p:sp>
        <p:nvSpPr>
          <p:cNvPr id="9" name="object 9"/>
          <p:cNvSpPr/>
          <p:nvPr/>
        </p:nvSpPr>
        <p:spPr>
          <a:xfrm>
            <a:off x="6533901" y="3290406"/>
            <a:ext cx="762000" cy="38100"/>
          </a:xfrm>
          <a:custGeom>
            <a:avLst/>
            <a:gdLst/>
            <a:ahLst/>
            <a:cxnLst/>
            <a:rect l="l" t="t" r="r" b="b"/>
            <a:pathLst>
              <a:path w="762000" h="38100">
                <a:moveTo>
                  <a:pt x="761999" y="38099"/>
                </a:moveTo>
                <a:lnTo>
                  <a:pt x="0" y="38099"/>
                </a:lnTo>
                <a:lnTo>
                  <a:pt x="0" y="0"/>
                </a:lnTo>
                <a:lnTo>
                  <a:pt x="761999" y="0"/>
                </a:lnTo>
                <a:lnTo>
                  <a:pt x="761999" y="380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588943" y="3568526"/>
            <a:ext cx="2652395" cy="45589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1">
              <a:spcBef>
                <a:spcPts val="135"/>
              </a:spcBef>
            </a:pPr>
            <a:r>
              <a:rPr sz="2850" b="1" spc="-145" dirty="0">
                <a:solidFill>
                  <a:srgbClr val="FFFFFF"/>
                </a:solidFill>
                <a:latin typeface="Montserrat"/>
                <a:cs typeface="Montserrat"/>
              </a:rPr>
              <a:t>NOM</a:t>
            </a:r>
            <a:r>
              <a:rPr sz="2850" b="1" spc="-7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2850" b="1" spc="-120" dirty="0">
                <a:solidFill>
                  <a:srgbClr val="FFFFFF"/>
                </a:solidFill>
                <a:latin typeface="Montserrat"/>
                <a:cs typeface="Montserrat"/>
              </a:rPr>
              <a:t>DU</a:t>
            </a:r>
            <a:r>
              <a:rPr sz="2850" b="1" spc="-7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2850" b="1" spc="-95" dirty="0">
                <a:solidFill>
                  <a:srgbClr val="FFFFFF"/>
                </a:solidFill>
                <a:latin typeface="Montserrat"/>
                <a:cs typeface="Montserrat"/>
              </a:rPr>
              <a:t>CLUB</a:t>
            </a:r>
            <a:endParaRPr sz="2850">
              <a:latin typeface="Montserrat"/>
              <a:cs typeface="Montserra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24500" y="4448645"/>
            <a:ext cx="2781300" cy="26738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>
              <a:spcBef>
                <a:spcPts val="105"/>
              </a:spcBef>
            </a:pPr>
            <a:r>
              <a:rPr sz="1650" spc="-85" dirty="0">
                <a:solidFill>
                  <a:srgbClr val="FFFFFF"/>
                </a:solidFill>
                <a:latin typeface="Montserrat"/>
                <a:cs typeface="Montserrat"/>
              </a:rPr>
              <a:t>Juin</a:t>
            </a:r>
            <a:r>
              <a:rPr sz="165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650" spc="-100" dirty="0">
                <a:solidFill>
                  <a:srgbClr val="FFFFFF"/>
                </a:solidFill>
                <a:latin typeface="Montserrat"/>
                <a:cs typeface="Montserrat"/>
              </a:rPr>
              <a:t>2025</a:t>
            </a:r>
            <a:r>
              <a:rPr sz="165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650" dirty="0">
                <a:solidFill>
                  <a:srgbClr val="FFFFFF"/>
                </a:solidFill>
                <a:latin typeface="Montserrat"/>
                <a:cs typeface="Montserrat"/>
              </a:rPr>
              <a:t>•</a:t>
            </a:r>
            <a:r>
              <a:rPr sz="165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650" spc="-114" dirty="0">
                <a:solidFill>
                  <a:srgbClr val="FFFFFF"/>
                </a:solidFill>
                <a:latin typeface="Montserrat"/>
                <a:cs typeface="Montserrat"/>
              </a:rPr>
              <a:t>Votre</a:t>
            </a:r>
            <a:r>
              <a:rPr sz="165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650" spc="-70" dirty="0">
                <a:solidFill>
                  <a:srgbClr val="FFFFFF"/>
                </a:solidFill>
                <a:latin typeface="Montserrat"/>
                <a:cs typeface="Montserrat"/>
              </a:rPr>
              <a:t>Ville,</a:t>
            </a:r>
            <a:r>
              <a:rPr sz="165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650" spc="-105" dirty="0">
                <a:solidFill>
                  <a:srgbClr val="FFFFFF"/>
                </a:solidFill>
                <a:latin typeface="Montserrat"/>
                <a:cs typeface="Montserrat"/>
              </a:rPr>
              <a:t>France</a:t>
            </a:r>
            <a:endParaRPr sz="1650">
              <a:latin typeface="Montserrat"/>
              <a:cs typeface="Montserrat"/>
            </a:endParaRPr>
          </a:p>
        </p:txBody>
      </p:sp>
      <p:grpSp>
        <p:nvGrpSpPr>
          <p:cNvPr id="16" name="object 51">
            <a:extLst>
              <a:ext uri="{FF2B5EF4-FFF2-40B4-BE49-F238E27FC236}">
                <a16:creationId xmlns:a16="http://schemas.microsoft.com/office/drawing/2014/main" id="{3215C135-4DAE-488E-B0DC-9C879F1660D4}"/>
              </a:ext>
            </a:extLst>
          </p:cNvPr>
          <p:cNvGrpSpPr/>
          <p:nvPr/>
        </p:nvGrpSpPr>
        <p:grpSpPr>
          <a:xfrm>
            <a:off x="11849100" y="8782050"/>
            <a:ext cx="2057399" cy="323850"/>
            <a:chOff x="12353924" y="8782050"/>
            <a:chExt cx="1552575" cy="323850"/>
          </a:xfrm>
        </p:grpSpPr>
        <p:sp>
          <p:nvSpPr>
            <p:cNvPr id="17" name="object 52">
              <a:extLst>
                <a:ext uri="{FF2B5EF4-FFF2-40B4-BE49-F238E27FC236}">
                  <a16:creationId xmlns:a16="http://schemas.microsoft.com/office/drawing/2014/main" id="{FF1FBD79-7FD8-463D-9548-017A2AA4CA0E}"/>
                </a:ext>
              </a:extLst>
            </p:cNvPr>
            <p:cNvSpPr/>
            <p:nvPr/>
          </p:nvSpPr>
          <p:spPr>
            <a:xfrm>
              <a:off x="12353924" y="8782050"/>
              <a:ext cx="1552575" cy="323850"/>
            </a:xfrm>
            <a:custGeom>
              <a:avLst/>
              <a:gdLst/>
              <a:ahLst/>
              <a:cxnLst/>
              <a:rect l="l" t="t" r="r" b="b"/>
              <a:pathLst>
                <a:path w="1552575" h="323850">
                  <a:moveTo>
                    <a:pt x="1519527" y="323849"/>
                  </a:moveTo>
                  <a:lnTo>
                    <a:pt x="33047" y="323849"/>
                  </a:lnTo>
                  <a:lnTo>
                    <a:pt x="28187" y="322883"/>
                  </a:lnTo>
                  <a:lnTo>
                    <a:pt x="966" y="295662"/>
                  </a:lnTo>
                  <a:lnTo>
                    <a:pt x="0" y="290802"/>
                  </a:lnTo>
                  <a:lnTo>
                    <a:pt x="0" y="2857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519527" y="0"/>
                  </a:lnTo>
                  <a:lnTo>
                    <a:pt x="1551607" y="28187"/>
                  </a:lnTo>
                  <a:lnTo>
                    <a:pt x="1552574" y="33047"/>
                  </a:lnTo>
                  <a:lnTo>
                    <a:pt x="1552574" y="290802"/>
                  </a:lnTo>
                  <a:lnTo>
                    <a:pt x="1524387" y="322883"/>
                  </a:lnTo>
                  <a:lnTo>
                    <a:pt x="1519527" y="323849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53">
              <a:extLst>
                <a:ext uri="{FF2B5EF4-FFF2-40B4-BE49-F238E27FC236}">
                  <a16:creationId xmlns:a16="http://schemas.microsoft.com/office/drawing/2014/main" id="{1A1FC2A6-26F0-45E0-8FFC-5B35DB60722E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468224" y="8877299"/>
              <a:ext cx="133349" cy="133349"/>
            </a:xfrm>
            <a:prstGeom prst="rect">
              <a:avLst/>
            </a:prstGeom>
          </p:spPr>
        </p:pic>
      </p:grpSp>
      <p:pic>
        <p:nvPicPr>
          <p:cNvPr id="19" name="object 9">
            <a:extLst>
              <a:ext uri="{FF2B5EF4-FFF2-40B4-BE49-F238E27FC236}">
                <a16:creationId xmlns:a16="http://schemas.microsoft.com/office/drawing/2014/main" id="{8422CB94-35E4-4009-B08A-D7D9D5E61FC8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9100" y="348640"/>
            <a:ext cx="1976628" cy="181565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90500" y="-794"/>
            <a:ext cx="14337573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19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6857999"/>
                </a:lnTo>
                <a:close/>
              </a:path>
            </a:pathLst>
          </a:custGeom>
          <a:solidFill>
            <a:srgbClr val="092E5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2381250" cy="2381250"/>
            <a:chOff x="0" y="0"/>
            <a:chExt cx="2381250" cy="238125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2381250" cy="2381250"/>
            </a:xfrm>
            <a:custGeom>
              <a:avLst/>
              <a:gdLst/>
              <a:ahLst/>
              <a:cxnLst/>
              <a:rect l="l" t="t" r="r" b="b"/>
              <a:pathLst>
                <a:path w="2381250" h="2381250">
                  <a:moveTo>
                    <a:pt x="734831" y="2381124"/>
                  </a:moveTo>
                  <a:lnTo>
                    <a:pt x="693918" y="2381124"/>
                  </a:lnTo>
                  <a:lnTo>
                    <a:pt x="673467" y="2380747"/>
                  </a:lnTo>
                  <a:lnTo>
                    <a:pt x="632585" y="2379241"/>
                  </a:lnTo>
                  <a:lnTo>
                    <a:pt x="591752" y="2376733"/>
                  </a:lnTo>
                  <a:lnTo>
                    <a:pt x="550992" y="2373223"/>
                  </a:lnTo>
                  <a:lnTo>
                    <a:pt x="510331" y="2368713"/>
                  </a:lnTo>
                  <a:lnTo>
                    <a:pt x="469793" y="2363208"/>
                  </a:lnTo>
                  <a:lnTo>
                    <a:pt x="429402" y="2356709"/>
                  </a:lnTo>
                  <a:lnTo>
                    <a:pt x="389183" y="2349220"/>
                  </a:lnTo>
                  <a:lnTo>
                    <a:pt x="349160" y="2340747"/>
                  </a:lnTo>
                  <a:lnTo>
                    <a:pt x="309357" y="2331295"/>
                  </a:lnTo>
                  <a:lnTo>
                    <a:pt x="269798" y="2320868"/>
                  </a:lnTo>
                  <a:lnTo>
                    <a:pt x="230506" y="2309474"/>
                  </a:lnTo>
                  <a:lnTo>
                    <a:pt x="191506" y="2297119"/>
                  </a:lnTo>
                  <a:lnTo>
                    <a:pt x="152821" y="2283810"/>
                  </a:lnTo>
                  <a:lnTo>
                    <a:pt x="114474" y="2269556"/>
                  </a:lnTo>
                  <a:lnTo>
                    <a:pt x="76489" y="2254365"/>
                  </a:lnTo>
                  <a:lnTo>
                    <a:pt x="38888" y="2238247"/>
                  </a:lnTo>
                  <a:lnTo>
                    <a:pt x="1694" y="2221211"/>
                  </a:lnTo>
                  <a:lnTo>
                    <a:pt x="0" y="2220397"/>
                  </a:lnTo>
                  <a:lnTo>
                    <a:pt x="0" y="0"/>
                  </a:lnTo>
                  <a:lnTo>
                    <a:pt x="2220397" y="0"/>
                  </a:lnTo>
                  <a:lnTo>
                    <a:pt x="2221211" y="1694"/>
                  </a:lnTo>
                  <a:lnTo>
                    <a:pt x="2238248" y="38888"/>
                  </a:lnTo>
                  <a:lnTo>
                    <a:pt x="2254366" y="76489"/>
                  </a:lnTo>
                  <a:lnTo>
                    <a:pt x="2269556" y="114474"/>
                  </a:lnTo>
                  <a:lnTo>
                    <a:pt x="2283810" y="152821"/>
                  </a:lnTo>
                  <a:lnTo>
                    <a:pt x="2297119" y="191506"/>
                  </a:lnTo>
                  <a:lnTo>
                    <a:pt x="2309474" y="230506"/>
                  </a:lnTo>
                  <a:lnTo>
                    <a:pt x="2320868" y="269798"/>
                  </a:lnTo>
                  <a:lnTo>
                    <a:pt x="2331295" y="309357"/>
                  </a:lnTo>
                  <a:lnTo>
                    <a:pt x="2340747" y="349160"/>
                  </a:lnTo>
                  <a:lnTo>
                    <a:pt x="2349220" y="389183"/>
                  </a:lnTo>
                  <a:lnTo>
                    <a:pt x="2356709" y="429402"/>
                  </a:lnTo>
                  <a:lnTo>
                    <a:pt x="2363208" y="469793"/>
                  </a:lnTo>
                  <a:lnTo>
                    <a:pt x="2368714" y="510331"/>
                  </a:lnTo>
                  <a:lnTo>
                    <a:pt x="2373223" y="550992"/>
                  </a:lnTo>
                  <a:lnTo>
                    <a:pt x="2376733" y="591752"/>
                  </a:lnTo>
                  <a:lnTo>
                    <a:pt x="2379241" y="632585"/>
                  </a:lnTo>
                  <a:lnTo>
                    <a:pt x="2380747" y="673467"/>
                  </a:lnTo>
                  <a:lnTo>
                    <a:pt x="2381124" y="693918"/>
                  </a:lnTo>
                  <a:lnTo>
                    <a:pt x="2381124" y="734831"/>
                  </a:lnTo>
                  <a:lnTo>
                    <a:pt x="2380120" y="775726"/>
                  </a:lnTo>
                  <a:lnTo>
                    <a:pt x="2378112" y="816590"/>
                  </a:lnTo>
                  <a:lnTo>
                    <a:pt x="2375103" y="857386"/>
                  </a:lnTo>
                  <a:lnTo>
                    <a:pt x="2371093" y="898103"/>
                  </a:lnTo>
                  <a:lnTo>
                    <a:pt x="2366085" y="938702"/>
                  </a:lnTo>
                  <a:lnTo>
                    <a:pt x="2360082" y="979173"/>
                  </a:lnTo>
                  <a:lnTo>
                    <a:pt x="2353088" y="1019477"/>
                  </a:lnTo>
                  <a:lnTo>
                    <a:pt x="2345106" y="1059605"/>
                  </a:lnTo>
                  <a:lnTo>
                    <a:pt x="2336144" y="1099518"/>
                  </a:lnTo>
                  <a:lnTo>
                    <a:pt x="2326203" y="1139205"/>
                  </a:lnTo>
                  <a:lnTo>
                    <a:pt x="2315292" y="1178630"/>
                  </a:lnTo>
                  <a:lnTo>
                    <a:pt x="2303415" y="1217782"/>
                  </a:lnTo>
                  <a:lnTo>
                    <a:pt x="2290584" y="1256624"/>
                  </a:lnTo>
                  <a:lnTo>
                    <a:pt x="2276800" y="1295146"/>
                  </a:lnTo>
                  <a:lnTo>
                    <a:pt x="2262078" y="1333312"/>
                  </a:lnTo>
                  <a:lnTo>
                    <a:pt x="2246421" y="1371111"/>
                  </a:lnTo>
                  <a:lnTo>
                    <a:pt x="2229844" y="1408509"/>
                  </a:lnTo>
                  <a:lnTo>
                    <a:pt x="2212351" y="1445494"/>
                  </a:lnTo>
                  <a:lnTo>
                    <a:pt x="2193959" y="1482033"/>
                  </a:lnTo>
                  <a:lnTo>
                    <a:pt x="2174673" y="1518116"/>
                  </a:lnTo>
                  <a:lnTo>
                    <a:pt x="2154509" y="1553708"/>
                  </a:lnTo>
                  <a:lnTo>
                    <a:pt x="2133476" y="1588801"/>
                  </a:lnTo>
                  <a:lnTo>
                    <a:pt x="2111591" y="1623361"/>
                  </a:lnTo>
                  <a:lnTo>
                    <a:pt x="2088860" y="1657380"/>
                  </a:lnTo>
                  <a:lnTo>
                    <a:pt x="2065306" y="1690825"/>
                  </a:lnTo>
                  <a:lnTo>
                    <a:pt x="2040934" y="1723687"/>
                  </a:lnTo>
                  <a:lnTo>
                    <a:pt x="2015767" y="1755936"/>
                  </a:lnTo>
                  <a:lnTo>
                    <a:pt x="1989811" y="1787562"/>
                  </a:lnTo>
                  <a:lnTo>
                    <a:pt x="1963092" y="1818537"/>
                  </a:lnTo>
                  <a:lnTo>
                    <a:pt x="1935616" y="1848852"/>
                  </a:lnTo>
                  <a:lnTo>
                    <a:pt x="1907409" y="1878479"/>
                  </a:lnTo>
                  <a:lnTo>
                    <a:pt x="1878479" y="1907409"/>
                  </a:lnTo>
                  <a:lnTo>
                    <a:pt x="1848852" y="1935616"/>
                  </a:lnTo>
                  <a:lnTo>
                    <a:pt x="1818537" y="1963092"/>
                  </a:lnTo>
                  <a:lnTo>
                    <a:pt x="1787562" y="1989811"/>
                  </a:lnTo>
                  <a:lnTo>
                    <a:pt x="1755936" y="2015767"/>
                  </a:lnTo>
                  <a:lnTo>
                    <a:pt x="1723687" y="2040934"/>
                  </a:lnTo>
                  <a:lnTo>
                    <a:pt x="1690825" y="2065306"/>
                  </a:lnTo>
                  <a:lnTo>
                    <a:pt x="1657379" y="2088861"/>
                  </a:lnTo>
                  <a:lnTo>
                    <a:pt x="1623361" y="2111591"/>
                  </a:lnTo>
                  <a:lnTo>
                    <a:pt x="1588801" y="2133476"/>
                  </a:lnTo>
                  <a:lnTo>
                    <a:pt x="1553708" y="2154509"/>
                  </a:lnTo>
                  <a:lnTo>
                    <a:pt x="1518116" y="2174673"/>
                  </a:lnTo>
                  <a:lnTo>
                    <a:pt x="1482033" y="2193959"/>
                  </a:lnTo>
                  <a:lnTo>
                    <a:pt x="1445494" y="2212351"/>
                  </a:lnTo>
                  <a:lnTo>
                    <a:pt x="1408509" y="2229844"/>
                  </a:lnTo>
                  <a:lnTo>
                    <a:pt x="1371112" y="2246421"/>
                  </a:lnTo>
                  <a:lnTo>
                    <a:pt x="1333313" y="2262078"/>
                  </a:lnTo>
                  <a:lnTo>
                    <a:pt x="1295147" y="2276800"/>
                  </a:lnTo>
                  <a:lnTo>
                    <a:pt x="1256625" y="2290584"/>
                  </a:lnTo>
                  <a:lnTo>
                    <a:pt x="1217783" y="2303415"/>
                  </a:lnTo>
                  <a:lnTo>
                    <a:pt x="1178631" y="2315292"/>
                  </a:lnTo>
                  <a:lnTo>
                    <a:pt x="1139205" y="2326203"/>
                  </a:lnTo>
                  <a:lnTo>
                    <a:pt x="1099518" y="2336144"/>
                  </a:lnTo>
                  <a:lnTo>
                    <a:pt x="1059605" y="2345106"/>
                  </a:lnTo>
                  <a:lnTo>
                    <a:pt x="1019478" y="2353088"/>
                  </a:lnTo>
                  <a:lnTo>
                    <a:pt x="979173" y="2360082"/>
                  </a:lnTo>
                  <a:lnTo>
                    <a:pt x="938703" y="2366085"/>
                  </a:lnTo>
                  <a:lnTo>
                    <a:pt x="898103" y="2371093"/>
                  </a:lnTo>
                  <a:lnTo>
                    <a:pt x="857388" y="2375103"/>
                  </a:lnTo>
                  <a:lnTo>
                    <a:pt x="816590" y="2378112"/>
                  </a:lnTo>
                  <a:lnTo>
                    <a:pt x="775726" y="2380120"/>
                  </a:lnTo>
                  <a:lnTo>
                    <a:pt x="734831" y="2381124"/>
                  </a:lnTo>
                  <a:close/>
                </a:path>
              </a:pathLst>
            </a:custGeom>
            <a:solidFill>
              <a:srgbClr val="FFFFFF">
                <a:alpha val="313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09599" y="1066799"/>
              <a:ext cx="762000" cy="38100"/>
            </a:xfrm>
            <a:custGeom>
              <a:avLst/>
              <a:gdLst/>
              <a:ahLst/>
              <a:cxnLst/>
              <a:rect l="l" t="t" r="r" b="b"/>
              <a:pathLst>
                <a:path w="762000" h="38100">
                  <a:moveTo>
                    <a:pt x="761999" y="38099"/>
                  </a:moveTo>
                  <a:lnTo>
                    <a:pt x="0" y="38099"/>
                  </a:lnTo>
                  <a:lnTo>
                    <a:pt x="0" y="0"/>
                  </a:lnTo>
                  <a:lnTo>
                    <a:pt x="761999" y="0"/>
                  </a:lnTo>
                  <a:lnTo>
                    <a:pt x="761999" y="380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76196" y="532606"/>
            <a:ext cx="5780968" cy="49244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1">
              <a:spcBef>
                <a:spcPts val="120"/>
              </a:spcBef>
            </a:pPr>
            <a:r>
              <a:rPr sz="3100" spc="-290" dirty="0"/>
              <a:t>Témoignages</a:t>
            </a:r>
            <a:endParaRPr sz="3100" dirty="0"/>
          </a:p>
        </p:txBody>
      </p:sp>
      <p:sp>
        <p:nvSpPr>
          <p:cNvPr id="7" name="object 7"/>
          <p:cNvSpPr txBox="1"/>
          <p:nvPr/>
        </p:nvSpPr>
        <p:spPr>
          <a:xfrm>
            <a:off x="596899" y="1245011"/>
            <a:ext cx="3242945" cy="243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>
              <a:spcBef>
                <a:spcPts val="95"/>
              </a:spcBef>
            </a:pPr>
            <a:r>
              <a:rPr sz="1500" spc="-60" dirty="0">
                <a:solidFill>
                  <a:srgbClr val="D0D5DA"/>
                </a:solidFill>
                <a:latin typeface="Montserrat"/>
                <a:cs typeface="Montserrat"/>
              </a:rPr>
              <a:t>Ils</a:t>
            </a:r>
            <a:r>
              <a:rPr sz="15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500" spc="-105" dirty="0">
                <a:solidFill>
                  <a:srgbClr val="D0D5DA"/>
                </a:solidFill>
                <a:latin typeface="Montserrat"/>
                <a:cs typeface="Montserrat"/>
              </a:rPr>
              <a:t>nous</a:t>
            </a:r>
            <a:r>
              <a:rPr sz="150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500" spc="-95" dirty="0">
                <a:solidFill>
                  <a:srgbClr val="D0D5DA"/>
                </a:solidFill>
                <a:latin typeface="Montserrat"/>
                <a:cs typeface="Montserrat"/>
              </a:rPr>
              <a:t>font</a:t>
            </a:r>
            <a:r>
              <a:rPr sz="150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500" spc="-100" dirty="0">
                <a:solidFill>
                  <a:srgbClr val="D0D5DA"/>
                </a:solidFill>
                <a:latin typeface="Montserrat"/>
                <a:cs typeface="Montserrat"/>
              </a:rPr>
              <a:t>confiance</a:t>
            </a:r>
            <a:r>
              <a:rPr sz="15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500" spc="-85" dirty="0">
                <a:solidFill>
                  <a:srgbClr val="D0D5DA"/>
                </a:solidFill>
                <a:latin typeface="Montserrat"/>
                <a:cs typeface="Montserrat"/>
              </a:rPr>
              <a:t>et</a:t>
            </a:r>
            <a:r>
              <a:rPr sz="150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500" spc="-80" dirty="0">
                <a:solidFill>
                  <a:srgbClr val="D0D5DA"/>
                </a:solidFill>
                <a:latin typeface="Montserrat"/>
                <a:cs typeface="Montserrat"/>
              </a:rPr>
              <a:t>témoignent</a:t>
            </a:r>
            <a:endParaRPr sz="1500">
              <a:latin typeface="Montserrat"/>
              <a:cs typeface="Montserrat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98316" y="4524376"/>
            <a:ext cx="178281" cy="172119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3317627" y="4335086"/>
            <a:ext cx="5556885" cy="894604"/>
          </a:xfrm>
          <a:prstGeom prst="rect">
            <a:avLst/>
          </a:prstGeom>
        </p:spPr>
        <p:txBody>
          <a:bodyPr vert="horz" wrap="square" lIns="0" tIns="141605" rIns="0" bIns="0" rtlCol="0">
            <a:spAutoFit/>
          </a:bodyPr>
          <a:lstStyle/>
          <a:p>
            <a:pPr marL="316244" algn="ctr">
              <a:spcBef>
                <a:spcPts val="1115"/>
              </a:spcBef>
            </a:pPr>
            <a:r>
              <a:rPr sz="1500" b="1" spc="-125" dirty="0">
                <a:solidFill>
                  <a:srgbClr val="D4AF37"/>
                </a:solidFill>
                <a:latin typeface="Montserrat SemiBold"/>
                <a:cs typeface="Montserrat SemiBold"/>
              </a:rPr>
              <a:t>97%</a:t>
            </a:r>
            <a:r>
              <a:rPr sz="1500" b="1" spc="-25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500" b="1" spc="-105" dirty="0">
                <a:solidFill>
                  <a:srgbClr val="D4AF37"/>
                </a:solidFill>
                <a:latin typeface="Montserrat SemiBold"/>
                <a:cs typeface="Montserrat SemiBold"/>
              </a:rPr>
              <a:t>de</a:t>
            </a:r>
            <a:r>
              <a:rPr sz="1500" b="1" spc="-25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500" b="1" spc="-110" dirty="0">
                <a:solidFill>
                  <a:srgbClr val="D4AF37"/>
                </a:solidFill>
                <a:latin typeface="Montserrat SemiBold"/>
                <a:cs typeface="Montserrat SemiBold"/>
              </a:rPr>
              <a:t>nos</a:t>
            </a:r>
            <a:r>
              <a:rPr sz="1500" b="1" spc="-25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500" b="1" spc="-90" dirty="0">
                <a:solidFill>
                  <a:srgbClr val="D4AF37"/>
                </a:solidFill>
                <a:latin typeface="Montserrat SemiBold"/>
                <a:cs typeface="Montserrat SemiBold"/>
              </a:rPr>
              <a:t>partenaires</a:t>
            </a:r>
            <a:r>
              <a:rPr sz="1500" b="1" spc="-20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500" b="1" spc="-90" dirty="0">
                <a:solidFill>
                  <a:srgbClr val="D4AF37"/>
                </a:solidFill>
                <a:latin typeface="Montserrat SemiBold"/>
                <a:cs typeface="Montserrat SemiBold"/>
              </a:rPr>
              <a:t>renouvellent</a:t>
            </a:r>
            <a:r>
              <a:rPr sz="1500" b="1" spc="-25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500" b="1" spc="-85" dirty="0">
                <a:solidFill>
                  <a:srgbClr val="D4AF37"/>
                </a:solidFill>
                <a:latin typeface="Montserrat SemiBold"/>
                <a:cs typeface="Montserrat SemiBold"/>
              </a:rPr>
              <a:t>leur</a:t>
            </a:r>
            <a:r>
              <a:rPr sz="1500" b="1" spc="-25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500" b="1" spc="-10" dirty="0">
                <a:solidFill>
                  <a:srgbClr val="D4AF37"/>
                </a:solidFill>
                <a:latin typeface="Montserrat SemiBold"/>
                <a:cs typeface="Montserrat SemiBold"/>
              </a:rPr>
              <a:t>contrat</a:t>
            </a:r>
            <a:endParaRPr sz="1500">
              <a:latin typeface="Montserrat SemiBold"/>
              <a:cs typeface="Montserrat SemiBold"/>
            </a:endParaRPr>
          </a:p>
          <a:p>
            <a:pPr marL="448965" marR="5080" indent="-436900">
              <a:lnSpc>
                <a:spcPct val="115399"/>
              </a:lnSpc>
              <a:spcBef>
                <a:spcPts val="635"/>
              </a:spcBef>
            </a:pPr>
            <a:r>
              <a:rPr sz="1300" spc="-70" dirty="0">
                <a:solidFill>
                  <a:srgbClr val="D0D5DA"/>
                </a:solidFill>
                <a:latin typeface="Montserrat"/>
                <a:cs typeface="Montserrat"/>
              </a:rPr>
              <a:t>Rejoignez</a:t>
            </a:r>
            <a:r>
              <a:rPr sz="130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D0D5DA"/>
                </a:solidFill>
                <a:latin typeface="Montserrat"/>
                <a:cs typeface="Montserrat"/>
              </a:rPr>
              <a:t>nos</a:t>
            </a:r>
            <a:r>
              <a:rPr sz="130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D0D5DA"/>
                </a:solidFill>
                <a:latin typeface="Montserrat"/>
                <a:cs typeface="Montserrat"/>
              </a:rPr>
              <a:t>partenaires</a:t>
            </a:r>
            <a:r>
              <a:rPr sz="130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D0D5DA"/>
                </a:solidFill>
                <a:latin typeface="Montserrat"/>
                <a:cs typeface="Montserrat"/>
              </a:rPr>
              <a:t>satisfaits</a:t>
            </a:r>
            <a:r>
              <a:rPr sz="130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D0D5DA"/>
                </a:solidFill>
                <a:latin typeface="Montserrat"/>
                <a:cs typeface="Montserrat"/>
              </a:rPr>
              <a:t>et</a:t>
            </a:r>
            <a:r>
              <a:rPr sz="130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D0D5DA"/>
                </a:solidFill>
                <a:latin typeface="Montserrat"/>
                <a:cs typeface="Montserrat"/>
              </a:rPr>
              <a:t>bénéficiez</a:t>
            </a:r>
            <a:r>
              <a:rPr sz="130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D0D5DA"/>
                </a:solidFill>
                <a:latin typeface="Montserrat"/>
                <a:cs typeface="Montserrat"/>
              </a:rPr>
              <a:t>d'un</a:t>
            </a:r>
            <a:r>
              <a:rPr sz="130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D0D5DA"/>
                </a:solidFill>
                <a:latin typeface="Montserrat"/>
                <a:cs typeface="Montserrat"/>
              </a:rPr>
              <a:t>accompagnement personnalisé</a:t>
            </a:r>
            <a:r>
              <a:rPr sz="130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D0D5DA"/>
                </a:solidFill>
                <a:latin typeface="Montserrat"/>
                <a:cs typeface="Montserrat"/>
              </a:rPr>
              <a:t>pour</a:t>
            </a:r>
            <a:r>
              <a:rPr sz="130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D0D5DA"/>
                </a:solidFill>
                <a:latin typeface="Montserrat"/>
                <a:cs typeface="Montserrat"/>
              </a:rPr>
              <a:t>maximiser</a:t>
            </a:r>
            <a:r>
              <a:rPr sz="130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D0D5DA"/>
                </a:solidFill>
                <a:latin typeface="Montserrat"/>
                <a:cs typeface="Montserrat"/>
              </a:rPr>
              <a:t>votre</a:t>
            </a:r>
            <a:r>
              <a:rPr sz="130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D0D5DA"/>
                </a:solidFill>
                <a:latin typeface="Montserrat"/>
                <a:cs typeface="Montserrat"/>
              </a:rPr>
              <a:t>retour</a:t>
            </a:r>
            <a:r>
              <a:rPr sz="130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D0D5DA"/>
                </a:solidFill>
                <a:latin typeface="Montserrat"/>
                <a:cs typeface="Montserrat"/>
              </a:rPr>
              <a:t>sur</a:t>
            </a:r>
            <a:r>
              <a:rPr sz="130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investissement.</a:t>
            </a:r>
            <a:endParaRPr sz="1300">
              <a:latin typeface="Montserrat"/>
              <a:cs typeface="Montserrat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09599" y="1904999"/>
            <a:ext cx="5334000" cy="1924050"/>
            <a:chOff x="609599" y="1904999"/>
            <a:chExt cx="5334000" cy="1924050"/>
          </a:xfrm>
        </p:grpSpPr>
        <p:sp>
          <p:nvSpPr>
            <p:cNvPr id="11" name="object 11"/>
            <p:cNvSpPr/>
            <p:nvPr/>
          </p:nvSpPr>
          <p:spPr>
            <a:xfrm>
              <a:off x="609599" y="1904999"/>
              <a:ext cx="5334000" cy="1924050"/>
            </a:xfrm>
            <a:custGeom>
              <a:avLst/>
              <a:gdLst/>
              <a:ahLst/>
              <a:cxnLst/>
              <a:rect l="l" t="t" r="r" b="b"/>
              <a:pathLst>
                <a:path w="5334000" h="1924050">
                  <a:moveTo>
                    <a:pt x="5227204" y="1924049"/>
                  </a:moveTo>
                  <a:lnTo>
                    <a:pt x="106795" y="1924049"/>
                  </a:lnTo>
                  <a:lnTo>
                    <a:pt x="99362" y="1923317"/>
                  </a:lnTo>
                  <a:lnTo>
                    <a:pt x="57038" y="1908956"/>
                  </a:lnTo>
                  <a:lnTo>
                    <a:pt x="23432" y="1879491"/>
                  </a:lnTo>
                  <a:lnTo>
                    <a:pt x="3660" y="1839409"/>
                  </a:lnTo>
                  <a:lnTo>
                    <a:pt x="0" y="1817254"/>
                  </a:lnTo>
                  <a:lnTo>
                    <a:pt x="0" y="1809749"/>
                  </a:lnTo>
                  <a:lnTo>
                    <a:pt x="0" y="106794"/>
                  </a:lnTo>
                  <a:lnTo>
                    <a:pt x="11572" y="63625"/>
                  </a:lnTo>
                  <a:lnTo>
                    <a:pt x="38784" y="28170"/>
                  </a:lnTo>
                  <a:lnTo>
                    <a:pt x="77493" y="5828"/>
                  </a:lnTo>
                  <a:lnTo>
                    <a:pt x="106795" y="0"/>
                  </a:lnTo>
                  <a:lnTo>
                    <a:pt x="5227204" y="0"/>
                  </a:lnTo>
                  <a:lnTo>
                    <a:pt x="5270373" y="11572"/>
                  </a:lnTo>
                  <a:lnTo>
                    <a:pt x="5305828" y="38784"/>
                  </a:lnTo>
                  <a:lnTo>
                    <a:pt x="5328170" y="77492"/>
                  </a:lnTo>
                  <a:lnTo>
                    <a:pt x="5333999" y="106794"/>
                  </a:lnTo>
                  <a:lnTo>
                    <a:pt x="5333999" y="1817254"/>
                  </a:lnTo>
                  <a:lnTo>
                    <a:pt x="5322426" y="1860424"/>
                  </a:lnTo>
                  <a:lnTo>
                    <a:pt x="5295214" y="1895879"/>
                  </a:lnTo>
                  <a:lnTo>
                    <a:pt x="5256506" y="1918221"/>
                  </a:lnTo>
                  <a:lnTo>
                    <a:pt x="5234637" y="1923317"/>
                  </a:lnTo>
                  <a:lnTo>
                    <a:pt x="5227204" y="1924049"/>
                  </a:lnTo>
                  <a:close/>
                </a:path>
              </a:pathLst>
            </a:custGeom>
            <a:solidFill>
              <a:srgbClr val="FFFFFF">
                <a:alpha val="783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95350" y="3057524"/>
              <a:ext cx="476250" cy="476250"/>
            </a:xfrm>
            <a:custGeom>
              <a:avLst/>
              <a:gdLst/>
              <a:ahLst/>
              <a:cxnLst/>
              <a:rect l="l" t="t" r="r" b="b"/>
              <a:pathLst>
                <a:path w="476250" h="476250">
                  <a:moveTo>
                    <a:pt x="245923" y="476249"/>
                  </a:moveTo>
                  <a:lnTo>
                    <a:pt x="230326" y="476249"/>
                  </a:lnTo>
                  <a:lnTo>
                    <a:pt x="222545" y="475867"/>
                  </a:lnTo>
                  <a:lnTo>
                    <a:pt x="184019" y="470152"/>
                  </a:lnTo>
                  <a:lnTo>
                    <a:pt x="139793" y="455138"/>
                  </a:lnTo>
                  <a:lnTo>
                    <a:pt x="99345" y="431785"/>
                  </a:lnTo>
                  <a:lnTo>
                    <a:pt x="64230" y="400989"/>
                  </a:lnTo>
                  <a:lnTo>
                    <a:pt x="35798" y="363935"/>
                  </a:lnTo>
                  <a:lnTo>
                    <a:pt x="15141" y="322046"/>
                  </a:lnTo>
                  <a:lnTo>
                    <a:pt x="3053" y="276931"/>
                  </a:lnTo>
                  <a:lnTo>
                    <a:pt x="0" y="245923"/>
                  </a:lnTo>
                  <a:lnTo>
                    <a:pt x="0" y="230326"/>
                  </a:lnTo>
                  <a:lnTo>
                    <a:pt x="6096" y="184019"/>
                  </a:lnTo>
                  <a:lnTo>
                    <a:pt x="21110" y="139792"/>
                  </a:lnTo>
                  <a:lnTo>
                    <a:pt x="44463" y="99344"/>
                  </a:lnTo>
                  <a:lnTo>
                    <a:pt x="75259" y="64230"/>
                  </a:lnTo>
                  <a:lnTo>
                    <a:pt x="112314" y="35798"/>
                  </a:lnTo>
                  <a:lnTo>
                    <a:pt x="154203" y="15141"/>
                  </a:lnTo>
                  <a:lnTo>
                    <a:pt x="199317" y="3053"/>
                  </a:lnTo>
                  <a:lnTo>
                    <a:pt x="230326" y="0"/>
                  </a:lnTo>
                  <a:lnTo>
                    <a:pt x="245923" y="0"/>
                  </a:lnTo>
                  <a:lnTo>
                    <a:pt x="292229" y="6097"/>
                  </a:lnTo>
                  <a:lnTo>
                    <a:pt x="336456" y="21110"/>
                  </a:lnTo>
                  <a:lnTo>
                    <a:pt x="376904" y="44463"/>
                  </a:lnTo>
                  <a:lnTo>
                    <a:pt x="412019" y="75259"/>
                  </a:lnTo>
                  <a:lnTo>
                    <a:pt x="440451" y="112314"/>
                  </a:lnTo>
                  <a:lnTo>
                    <a:pt x="461108" y="154203"/>
                  </a:lnTo>
                  <a:lnTo>
                    <a:pt x="473195" y="199318"/>
                  </a:lnTo>
                  <a:lnTo>
                    <a:pt x="476249" y="230326"/>
                  </a:lnTo>
                  <a:lnTo>
                    <a:pt x="476249" y="238124"/>
                  </a:lnTo>
                  <a:lnTo>
                    <a:pt x="476249" y="245923"/>
                  </a:lnTo>
                  <a:lnTo>
                    <a:pt x="470152" y="292229"/>
                  </a:lnTo>
                  <a:lnTo>
                    <a:pt x="455138" y="336456"/>
                  </a:lnTo>
                  <a:lnTo>
                    <a:pt x="431785" y="376904"/>
                  </a:lnTo>
                  <a:lnTo>
                    <a:pt x="400989" y="412019"/>
                  </a:lnTo>
                  <a:lnTo>
                    <a:pt x="363935" y="440451"/>
                  </a:lnTo>
                  <a:lnTo>
                    <a:pt x="322046" y="461107"/>
                  </a:lnTo>
                  <a:lnTo>
                    <a:pt x="276931" y="473195"/>
                  </a:lnTo>
                  <a:lnTo>
                    <a:pt x="253703" y="475867"/>
                  </a:lnTo>
                  <a:lnTo>
                    <a:pt x="245923" y="476249"/>
                  </a:lnTo>
                  <a:close/>
                </a:path>
              </a:pathLst>
            </a:custGeom>
            <a:solidFill>
              <a:srgbClr val="D4AF37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6799" y="3219449"/>
              <a:ext cx="133349" cy="152399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1501774" y="2994760"/>
            <a:ext cx="2114550" cy="52322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1">
              <a:spcBef>
                <a:spcPts val="420"/>
              </a:spcBef>
            </a:pPr>
            <a:r>
              <a:rPr sz="1500" b="1" spc="-105" dirty="0">
                <a:solidFill>
                  <a:srgbClr val="FFFFFF"/>
                </a:solidFill>
                <a:latin typeface="Montserrat SemiBold"/>
                <a:cs typeface="Montserrat SemiBold"/>
              </a:rPr>
              <a:t>Responsable</a:t>
            </a:r>
            <a:r>
              <a:rPr sz="1500" b="1" spc="6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500" b="1" spc="-90" dirty="0">
                <a:solidFill>
                  <a:srgbClr val="FFFFFF"/>
                </a:solidFill>
                <a:latin typeface="Montserrat SemiBold"/>
                <a:cs typeface="Montserrat SemiBold"/>
              </a:rPr>
              <a:t>Marketing</a:t>
            </a:r>
            <a:endParaRPr sz="1500">
              <a:latin typeface="Montserrat SemiBold"/>
              <a:cs typeface="Montserrat SemiBold"/>
            </a:endParaRPr>
          </a:p>
          <a:p>
            <a:pPr marL="12701">
              <a:spcBef>
                <a:spcPts val="275"/>
              </a:spcBef>
            </a:pPr>
            <a:r>
              <a:rPr sz="1300" spc="-60" dirty="0">
                <a:solidFill>
                  <a:srgbClr val="9CA2AF"/>
                </a:solidFill>
                <a:latin typeface="Montserrat"/>
                <a:cs typeface="Montserrat"/>
              </a:rPr>
              <a:t>Entreprise</a:t>
            </a:r>
            <a:r>
              <a:rPr sz="1300" spc="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9CA2AF"/>
                </a:solidFill>
                <a:latin typeface="Montserrat"/>
                <a:cs typeface="Montserrat"/>
              </a:rPr>
              <a:t>A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00087" y="2409824"/>
            <a:ext cx="4857750" cy="876300"/>
          </a:xfrm>
          <a:custGeom>
            <a:avLst/>
            <a:gdLst/>
            <a:ahLst/>
            <a:cxnLst/>
            <a:rect l="l" t="t" r="r" b="b"/>
            <a:pathLst>
              <a:path w="4857750" h="876300">
                <a:moveTo>
                  <a:pt x="285750" y="285750"/>
                </a:moveTo>
                <a:lnTo>
                  <a:pt x="278257" y="248704"/>
                </a:lnTo>
                <a:lnTo>
                  <a:pt x="257835" y="218427"/>
                </a:lnTo>
                <a:lnTo>
                  <a:pt x="227558" y="198005"/>
                </a:lnTo>
                <a:lnTo>
                  <a:pt x="190500" y="190500"/>
                </a:lnTo>
                <a:lnTo>
                  <a:pt x="95250" y="190500"/>
                </a:lnTo>
                <a:lnTo>
                  <a:pt x="95250" y="178600"/>
                </a:lnTo>
                <a:lnTo>
                  <a:pt x="101815" y="146177"/>
                </a:lnTo>
                <a:lnTo>
                  <a:pt x="119684" y="119684"/>
                </a:lnTo>
                <a:lnTo>
                  <a:pt x="146177" y="101815"/>
                </a:lnTo>
                <a:lnTo>
                  <a:pt x="178600" y="95250"/>
                </a:lnTo>
                <a:lnTo>
                  <a:pt x="190500" y="95250"/>
                </a:lnTo>
                <a:lnTo>
                  <a:pt x="209054" y="91516"/>
                </a:lnTo>
                <a:lnTo>
                  <a:pt x="238125" y="47625"/>
                </a:lnTo>
                <a:lnTo>
                  <a:pt x="209054" y="3746"/>
                </a:lnTo>
                <a:lnTo>
                  <a:pt x="190500" y="0"/>
                </a:lnTo>
                <a:lnTo>
                  <a:pt x="178600" y="0"/>
                </a:lnTo>
                <a:lnTo>
                  <a:pt x="131114" y="6388"/>
                </a:lnTo>
                <a:lnTo>
                  <a:pt x="88442" y="24384"/>
                </a:lnTo>
                <a:lnTo>
                  <a:pt x="52298" y="52298"/>
                </a:lnTo>
                <a:lnTo>
                  <a:pt x="24384" y="88442"/>
                </a:lnTo>
                <a:lnTo>
                  <a:pt x="6388" y="131114"/>
                </a:lnTo>
                <a:lnTo>
                  <a:pt x="0" y="178600"/>
                </a:lnTo>
                <a:lnTo>
                  <a:pt x="0" y="381000"/>
                </a:lnTo>
                <a:lnTo>
                  <a:pt x="7505" y="418058"/>
                </a:lnTo>
                <a:lnTo>
                  <a:pt x="27927" y="448335"/>
                </a:lnTo>
                <a:lnTo>
                  <a:pt x="58204" y="468757"/>
                </a:lnTo>
                <a:lnTo>
                  <a:pt x="95250" y="476250"/>
                </a:lnTo>
                <a:lnTo>
                  <a:pt x="190500" y="476250"/>
                </a:lnTo>
                <a:lnTo>
                  <a:pt x="227558" y="468757"/>
                </a:lnTo>
                <a:lnTo>
                  <a:pt x="257835" y="448335"/>
                </a:lnTo>
                <a:lnTo>
                  <a:pt x="278257" y="418058"/>
                </a:lnTo>
                <a:lnTo>
                  <a:pt x="285750" y="381000"/>
                </a:lnTo>
                <a:lnTo>
                  <a:pt x="285750" y="285750"/>
                </a:lnTo>
                <a:close/>
              </a:path>
              <a:path w="4857750" h="876300">
                <a:moveTo>
                  <a:pt x="666750" y="285750"/>
                </a:moveTo>
                <a:lnTo>
                  <a:pt x="659257" y="248704"/>
                </a:lnTo>
                <a:lnTo>
                  <a:pt x="638835" y="218427"/>
                </a:lnTo>
                <a:lnTo>
                  <a:pt x="608558" y="198005"/>
                </a:lnTo>
                <a:lnTo>
                  <a:pt x="571500" y="190500"/>
                </a:lnTo>
                <a:lnTo>
                  <a:pt x="476250" y="190500"/>
                </a:lnTo>
                <a:lnTo>
                  <a:pt x="476250" y="178600"/>
                </a:lnTo>
                <a:lnTo>
                  <a:pt x="482815" y="146177"/>
                </a:lnTo>
                <a:lnTo>
                  <a:pt x="500684" y="119684"/>
                </a:lnTo>
                <a:lnTo>
                  <a:pt x="527177" y="101815"/>
                </a:lnTo>
                <a:lnTo>
                  <a:pt x="559600" y="95250"/>
                </a:lnTo>
                <a:lnTo>
                  <a:pt x="571500" y="95250"/>
                </a:lnTo>
                <a:lnTo>
                  <a:pt x="590054" y="91516"/>
                </a:lnTo>
                <a:lnTo>
                  <a:pt x="619125" y="47625"/>
                </a:lnTo>
                <a:lnTo>
                  <a:pt x="590054" y="3746"/>
                </a:lnTo>
                <a:lnTo>
                  <a:pt x="571500" y="0"/>
                </a:lnTo>
                <a:lnTo>
                  <a:pt x="559600" y="0"/>
                </a:lnTo>
                <a:lnTo>
                  <a:pt x="512114" y="6388"/>
                </a:lnTo>
                <a:lnTo>
                  <a:pt x="469442" y="24384"/>
                </a:lnTo>
                <a:lnTo>
                  <a:pt x="433298" y="52298"/>
                </a:lnTo>
                <a:lnTo>
                  <a:pt x="405384" y="88442"/>
                </a:lnTo>
                <a:lnTo>
                  <a:pt x="387388" y="131114"/>
                </a:lnTo>
                <a:lnTo>
                  <a:pt x="381000" y="178600"/>
                </a:lnTo>
                <a:lnTo>
                  <a:pt x="381000" y="381000"/>
                </a:lnTo>
                <a:lnTo>
                  <a:pt x="388505" y="418058"/>
                </a:lnTo>
                <a:lnTo>
                  <a:pt x="408927" y="448335"/>
                </a:lnTo>
                <a:lnTo>
                  <a:pt x="439204" y="468757"/>
                </a:lnTo>
                <a:lnTo>
                  <a:pt x="476250" y="476250"/>
                </a:lnTo>
                <a:lnTo>
                  <a:pt x="571500" y="476250"/>
                </a:lnTo>
                <a:lnTo>
                  <a:pt x="608558" y="468757"/>
                </a:lnTo>
                <a:lnTo>
                  <a:pt x="638835" y="448335"/>
                </a:lnTo>
                <a:lnTo>
                  <a:pt x="659257" y="418058"/>
                </a:lnTo>
                <a:lnTo>
                  <a:pt x="666750" y="381000"/>
                </a:lnTo>
                <a:lnTo>
                  <a:pt x="666750" y="285750"/>
                </a:lnTo>
                <a:close/>
              </a:path>
              <a:path w="4857750" h="876300">
                <a:moveTo>
                  <a:pt x="4476750" y="495300"/>
                </a:moveTo>
                <a:lnTo>
                  <a:pt x="4469257" y="458254"/>
                </a:lnTo>
                <a:lnTo>
                  <a:pt x="4448835" y="427977"/>
                </a:lnTo>
                <a:lnTo>
                  <a:pt x="4418558" y="407555"/>
                </a:lnTo>
                <a:lnTo>
                  <a:pt x="4381500" y="400050"/>
                </a:lnTo>
                <a:lnTo>
                  <a:pt x="4286250" y="400050"/>
                </a:lnTo>
                <a:lnTo>
                  <a:pt x="4249204" y="407555"/>
                </a:lnTo>
                <a:lnTo>
                  <a:pt x="4218927" y="427977"/>
                </a:lnTo>
                <a:lnTo>
                  <a:pt x="4198505" y="458254"/>
                </a:lnTo>
                <a:lnTo>
                  <a:pt x="4191000" y="495300"/>
                </a:lnTo>
                <a:lnTo>
                  <a:pt x="4191000" y="590550"/>
                </a:lnTo>
                <a:lnTo>
                  <a:pt x="4198505" y="627608"/>
                </a:lnTo>
                <a:lnTo>
                  <a:pt x="4218927" y="657885"/>
                </a:lnTo>
                <a:lnTo>
                  <a:pt x="4249204" y="678307"/>
                </a:lnTo>
                <a:lnTo>
                  <a:pt x="4286250" y="685800"/>
                </a:lnTo>
                <a:lnTo>
                  <a:pt x="4381500" y="685800"/>
                </a:lnTo>
                <a:lnTo>
                  <a:pt x="4381500" y="697712"/>
                </a:lnTo>
                <a:lnTo>
                  <a:pt x="4374947" y="730135"/>
                </a:lnTo>
                <a:lnTo>
                  <a:pt x="4357078" y="756627"/>
                </a:lnTo>
                <a:lnTo>
                  <a:pt x="4330585" y="774496"/>
                </a:lnTo>
                <a:lnTo>
                  <a:pt x="4298162" y="781050"/>
                </a:lnTo>
                <a:lnTo>
                  <a:pt x="4286250" y="781050"/>
                </a:lnTo>
                <a:lnTo>
                  <a:pt x="4267695" y="784796"/>
                </a:lnTo>
                <a:lnTo>
                  <a:pt x="4252569" y="794994"/>
                </a:lnTo>
                <a:lnTo>
                  <a:pt x="4242371" y="810120"/>
                </a:lnTo>
                <a:lnTo>
                  <a:pt x="4238625" y="828675"/>
                </a:lnTo>
                <a:lnTo>
                  <a:pt x="4242371" y="847229"/>
                </a:lnTo>
                <a:lnTo>
                  <a:pt x="4252569" y="862368"/>
                </a:lnTo>
                <a:lnTo>
                  <a:pt x="4267695" y="872566"/>
                </a:lnTo>
                <a:lnTo>
                  <a:pt x="4286250" y="876300"/>
                </a:lnTo>
                <a:lnTo>
                  <a:pt x="4298162" y="876300"/>
                </a:lnTo>
                <a:lnTo>
                  <a:pt x="4345648" y="869924"/>
                </a:lnTo>
                <a:lnTo>
                  <a:pt x="4388320" y="851928"/>
                </a:lnTo>
                <a:lnTo>
                  <a:pt x="4424464" y="824014"/>
                </a:lnTo>
                <a:lnTo>
                  <a:pt x="4452378" y="787869"/>
                </a:lnTo>
                <a:lnTo>
                  <a:pt x="4470374" y="745197"/>
                </a:lnTo>
                <a:lnTo>
                  <a:pt x="4476750" y="697712"/>
                </a:lnTo>
                <a:lnTo>
                  <a:pt x="4476750" y="495300"/>
                </a:lnTo>
                <a:close/>
              </a:path>
              <a:path w="4857750" h="876300">
                <a:moveTo>
                  <a:pt x="4857750" y="495300"/>
                </a:moveTo>
                <a:lnTo>
                  <a:pt x="4850257" y="458254"/>
                </a:lnTo>
                <a:lnTo>
                  <a:pt x="4829835" y="427977"/>
                </a:lnTo>
                <a:lnTo>
                  <a:pt x="4799558" y="407555"/>
                </a:lnTo>
                <a:lnTo>
                  <a:pt x="4762500" y="400050"/>
                </a:lnTo>
                <a:lnTo>
                  <a:pt x="4667250" y="400050"/>
                </a:lnTo>
                <a:lnTo>
                  <a:pt x="4630204" y="407555"/>
                </a:lnTo>
                <a:lnTo>
                  <a:pt x="4599927" y="427977"/>
                </a:lnTo>
                <a:lnTo>
                  <a:pt x="4579505" y="458254"/>
                </a:lnTo>
                <a:lnTo>
                  <a:pt x="4572000" y="495300"/>
                </a:lnTo>
                <a:lnTo>
                  <a:pt x="4572000" y="590550"/>
                </a:lnTo>
                <a:lnTo>
                  <a:pt x="4579505" y="627608"/>
                </a:lnTo>
                <a:lnTo>
                  <a:pt x="4599927" y="657885"/>
                </a:lnTo>
                <a:lnTo>
                  <a:pt x="4630204" y="678307"/>
                </a:lnTo>
                <a:lnTo>
                  <a:pt x="4667250" y="685800"/>
                </a:lnTo>
                <a:lnTo>
                  <a:pt x="4762500" y="685800"/>
                </a:lnTo>
                <a:lnTo>
                  <a:pt x="4762500" y="697712"/>
                </a:lnTo>
                <a:lnTo>
                  <a:pt x="4755947" y="730135"/>
                </a:lnTo>
                <a:lnTo>
                  <a:pt x="4738078" y="756627"/>
                </a:lnTo>
                <a:lnTo>
                  <a:pt x="4711585" y="774496"/>
                </a:lnTo>
                <a:lnTo>
                  <a:pt x="4679162" y="781050"/>
                </a:lnTo>
                <a:lnTo>
                  <a:pt x="4667250" y="781050"/>
                </a:lnTo>
                <a:lnTo>
                  <a:pt x="4648695" y="784796"/>
                </a:lnTo>
                <a:lnTo>
                  <a:pt x="4633569" y="794994"/>
                </a:lnTo>
                <a:lnTo>
                  <a:pt x="4623371" y="810120"/>
                </a:lnTo>
                <a:lnTo>
                  <a:pt x="4619625" y="828675"/>
                </a:lnTo>
                <a:lnTo>
                  <a:pt x="4623371" y="847229"/>
                </a:lnTo>
                <a:lnTo>
                  <a:pt x="4633569" y="862368"/>
                </a:lnTo>
                <a:lnTo>
                  <a:pt x="4648695" y="872566"/>
                </a:lnTo>
                <a:lnTo>
                  <a:pt x="4667250" y="876300"/>
                </a:lnTo>
                <a:lnTo>
                  <a:pt x="4679162" y="876300"/>
                </a:lnTo>
                <a:lnTo>
                  <a:pt x="4726648" y="869924"/>
                </a:lnTo>
                <a:lnTo>
                  <a:pt x="4769320" y="851928"/>
                </a:lnTo>
                <a:lnTo>
                  <a:pt x="4805464" y="824014"/>
                </a:lnTo>
                <a:lnTo>
                  <a:pt x="4833378" y="787869"/>
                </a:lnTo>
                <a:lnTo>
                  <a:pt x="4851374" y="745197"/>
                </a:lnTo>
                <a:lnTo>
                  <a:pt x="4857750" y="697712"/>
                </a:lnTo>
                <a:lnTo>
                  <a:pt x="4857750" y="495300"/>
                </a:lnTo>
                <a:close/>
              </a:path>
            </a:pathLst>
          </a:custGeom>
          <a:solidFill>
            <a:srgbClr val="D4AF37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6248398" y="1904999"/>
            <a:ext cx="5334000" cy="1924050"/>
            <a:chOff x="6248398" y="1904999"/>
            <a:chExt cx="5334000" cy="1924050"/>
          </a:xfrm>
        </p:grpSpPr>
        <p:sp>
          <p:nvSpPr>
            <p:cNvPr id="17" name="object 17"/>
            <p:cNvSpPr/>
            <p:nvPr/>
          </p:nvSpPr>
          <p:spPr>
            <a:xfrm>
              <a:off x="6248398" y="1904999"/>
              <a:ext cx="5334000" cy="1924050"/>
            </a:xfrm>
            <a:custGeom>
              <a:avLst/>
              <a:gdLst/>
              <a:ahLst/>
              <a:cxnLst/>
              <a:rect l="l" t="t" r="r" b="b"/>
              <a:pathLst>
                <a:path w="5334000" h="1924050">
                  <a:moveTo>
                    <a:pt x="5227205" y="1924049"/>
                  </a:moveTo>
                  <a:lnTo>
                    <a:pt x="106795" y="1924049"/>
                  </a:lnTo>
                  <a:lnTo>
                    <a:pt x="99362" y="1923317"/>
                  </a:lnTo>
                  <a:lnTo>
                    <a:pt x="57038" y="1908956"/>
                  </a:lnTo>
                  <a:lnTo>
                    <a:pt x="23432" y="1879491"/>
                  </a:lnTo>
                  <a:lnTo>
                    <a:pt x="3659" y="1839409"/>
                  </a:lnTo>
                  <a:lnTo>
                    <a:pt x="0" y="1817254"/>
                  </a:lnTo>
                  <a:lnTo>
                    <a:pt x="0" y="1809749"/>
                  </a:lnTo>
                  <a:lnTo>
                    <a:pt x="0" y="106794"/>
                  </a:lnTo>
                  <a:lnTo>
                    <a:pt x="11571" y="63625"/>
                  </a:lnTo>
                  <a:lnTo>
                    <a:pt x="38785" y="28170"/>
                  </a:lnTo>
                  <a:lnTo>
                    <a:pt x="77492" y="5828"/>
                  </a:lnTo>
                  <a:lnTo>
                    <a:pt x="106795" y="0"/>
                  </a:lnTo>
                  <a:lnTo>
                    <a:pt x="5227205" y="0"/>
                  </a:lnTo>
                  <a:lnTo>
                    <a:pt x="5270372" y="11572"/>
                  </a:lnTo>
                  <a:lnTo>
                    <a:pt x="5305827" y="38784"/>
                  </a:lnTo>
                  <a:lnTo>
                    <a:pt x="5328170" y="77492"/>
                  </a:lnTo>
                  <a:lnTo>
                    <a:pt x="5333999" y="106794"/>
                  </a:lnTo>
                  <a:lnTo>
                    <a:pt x="5333999" y="1817254"/>
                  </a:lnTo>
                  <a:lnTo>
                    <a:pt x="5322425" y="1860424"/>
                  </a:lnTo>
                  <a:lnTo>
                    <a:pt x="5295214" y="1895879"/>
                  </a:lnTo>
                  <a:lnTo>
                    <a:pt x="5256506" y="1918221"/>
                  </a:lnTo>
                  <a:lnTo>
                    <a:pt x="5234637" y="1923317"/>
                  </a:lnTo>
                  <a:lnTo>
                    <a:pt x="5227205" y="1924049"/>
                  </a:lnTo>
                  <a:close/>
                </a:path>
              </a:pathLst>
            </a:custGeom>
            <a:solidFill>
              <a:srgbClr val="FFFFFF">
                <a:alpha val="783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534149" y="3057524"/>
              <a:ext cx="476250" cy="476250"/>
            </a:xfrm>
            <a:custGeom>
              <a:avLst/>
              <a:gdLst/>
              <a:ahLst/>
              <a:cxnLst/>
              <a:rect l="l" t="t" r="r" b="b"/>
              <a:pathLst>
                <a:path w="476250" h="476250">
                  <a:moveTo>
                    <a:pt x="245923" y="476249"/>
                  </a:moveTo>
                  <a:lnTo>
                    <a:pt x="230326" y="476249"/>
                  </a:lnTo>
                  <a:lnTo>
                    <a:pt x="222546" y="475867"/>
                  </a:lnTo>
                  <a:lnTo>
                    <a:pt x="184019" y="470152"/>
                  </a:lnTo>
                  <a:lnTo>
                    <a:pt x="139792" y="455138"/>
                  </a:lnTo>
                  <a:lnTo>
                    <a:pt x="99345" y="431785"/>
                  </a:lnTo>
                  <a:lnTo>
                    <a:pt x="64230" y="400989"/>
                  </a:lnTo>
                  <a:lnTo>
                    <a:pt x="35797" y="363935"/>
                  </a:lnTo>
                  <a:lnTo>
                    <a:pt x="15140" y="322046"/>
                  </a:lnTo>
                  <a:lnTo>
                    <a:pt x="3053" y="276931"/>
                  </a:lnTo>
                  <a:lnTo>
                    <a:pt x="0" y="245923"/>
                  </a:lnTo>
                  <a:lnTo>
                    <a:pt x="0" y="230326"/>
                  </a:lnTo>
                  <a:lnTo>
                    <a:pt x="6096" y="184019"/>
                  </a:lnTo>
                  <a:lnTo>
                    <a:pt x="21110" y="139792"/>
                  </a:lnTo>
                  <a:lnTo>
                    <a:pt x="44462" y="99344"/>
                  </a:lnTo>
                  <a:lnTo>
                    <a:pt x="75259" y="64230"/>
                  </a:lnTo>
                  <a:lnTo>
                    <a:pt x="112314" y="35798"/>
                  </a:lnTo>
                  <a:lnTo>
                    <a:pt x="154203" y="15141"/>
                  </a:lnTo>
                  <a:lnTo>
                    <a:pt x="199317" y="3053"/>
                  </a:lnTo>
                  <a:lnTo>
                    <a:pt x="230326" y="0"/>
                  </a:lnTo>
                  <a:lnTo>
                    <a:pt x="245923" y="0"/>
                  </a:lnTo>
                  <a:lnTo>
                    <a:pt x="292229" y="6097"/>
                  </a:lnTo>
                  <a:lnTo>
                    <a:pt x="336456" y="21110"/>
                  </a:lnTo>
                  <a:lnTo>
                    <a:pt x="376904" y="44463"/>
                  </a:lnTo>
                  <a:lnTo>
                    <a:pt x="412020" y="75259"/>
                  </a:lnTo>
                  <a:lnTo>
                    <a:pt x="440451" y="112314"/>
                  </a:lnTo>
                  <a:lnTo>
                    <a:pt x="461107" y="154203"/>
                  </a:lnTo>
                  <a:lnTo>
                    <a:pt x="473195" y="199318"/>
                  </a:lnTo>
                  <a:lnTo>
                    <a:pt x="476249" y="230326"/>
                  </a:lnTo>
                  <a:lnTo>
                    <a:pt x="476249" y="238124"/>
                  </a:lnTo>
                  <a:lnTo>
                    <a:pt x="476249" y="245923"/>
                  </a:lnTo>
                  <a:lnTo>
                    <a:pt x="470152" y="292229"/>
                  </a:lnTo>
                  <a:lnTo>
                    <a:pt x="455139" y="336456"/>
                  </a:lnTo>
                  <a:lnTo>
                    <a:pt x="431785" y="376904"/>
                  </a:lnTo>
                  <a:lnTo>
                    <a:pt x="400989" y="412019"/>
                  </a:lnTo>
                  <a:lnTo>
                    <a:pt x="363934" y="440451"/>
                  </a:lnTo>
                  <a:lnTo>
                    <a:pt x="322046" y="461107"/>
                  </a:lnTo>
                  <a:lnTo>
                    <a:pt x="276931" y="473195"/>
                  </a:lnTo>
                  <a:lnTo>
                    <a:pt x="253704" y="475867"/>
                  </a:lnTo>
                  <a:lnTo>
                    <a:pt x="245923" y="476249"/>
                  </a:lnTo>
                  <a:close/>
                </a:path>
              </a:pathLst>
            </a:custGeom>
            <a:solidFill>
              <a:srgbClr val="D4AF37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05599" y="3219449"/>
              <a:ext cx="133349" cy="152399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7140576" y="2994761"/>
            <a:ext cx="1977389" cy="52322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1">
              <a:spcBef>
                <a:spcPts val="420"/>
              </a:spcBef>
            </a:pPr>
            <a:r>
              <a:rPr sz="1500" b="1" spc="-90" dirty="0">
                <a:solidFill>
                  <a:srgbClr val="FFFFFF"/>
                </a:solidFill>
                <a:latin typeface="Montserrat SemiBold"/>
                <a:cs typeface="Montserrat SemiBold"/>
              </a:rPr>
              <a:t>Directeur</a:t>
            </a:r>
            <a:r>
              <a:rPr sz="1500" b="1" spc="-25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500" b="1" spc="-100" dirty="0">
                <a:solidFill>
                  <a:srgbClr val="FFFFFF"/>
                </a:solidFill>
                <a:latin typeface="Montserrat SemiBold"/>
                <a:cs typeface="Montserrat SemiBold"/>
              </a:rPr>
              <a:t>Commercial</a:t>
            </a:r>
            <a:endParaRPr sz="1500">
              <a:latin typeface="Montserrat SemiBold"/>
              <a:cs typeface="Montserrat SemiBold"/>
            </a:endParaRPr>
          </a:p>
          <a:p>
            <a:pPr marL="12701">
              <a:spcBef>
                <a:spcPts val="275"/>
              </a:spcBef>
            </a:pPr>
            <a:r>
              <a:rPr sz="1300" spc="-60" dirty="0">
                <a:solidFill>
                  <a:srgbClr val="9CA2AF"/>
                </a:solidFill>
                <a:latin typeface="Montserrat"/>
                <a:cs typeface="Montserrat"/>
              </a:rPr>
              <a:t>Entreprise</a:t>
            </a:r>
            <a:r>
              <a:rPr sz="1300" spc="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9CA2AF"/>
                </a:solidFill>
                <a:latin typeface="Montserrat"/>
                <a:cs typeface="Montserrat"/>
              </a:rPr>
              <a:t>B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438887" y="2409824"/>
            <a:ext cx="4857750" cy="876300"/>
          </a:xfrm>
          <a:custGeom>
            <a:avLst/>
            <a:gdLst/>
            <a:ahLst/>
            <a:cxnLst/>
            <a:rect l="l" t="t" r="r" b="b"/>
            <a:pathLst>
              <a:path w="4857750" h="876300">
                <a:moveTo>
                  <a:pt x="285750" y="285750"/>
                </a:moveTo>
                <a:lnTo>
                  <a:pt x="278257" y="248704"/>
                </a:lnTo>
                <a:lnTo>
                  <a:pt x="257835" y="218427"/>
                </a:lnTo>
                <a:lnTo>
                  <a:pt x="227558" y="198005"/>
                </a:lnTo>
                <a:lnTo>
                  <a:pt x="190500" y="190500"/>
                </a:lnTo>
                <a:lnTo>
                  <a:pt x="95250" y="190500"/>
                </a:lnTo>
                <a:lnTo>
                  <a:pt x="95250" y="178600"/>
                </a:lnTo>
                <a:lnTo>
                  <a:pt x="101815" y="146177"/>
                </a:lnTo>
                <a:lnTo>
                  <a:pt x="119684" y="119684"/>
                </a:lnTo>
                <a:lnTo>
                  <a:pt x="146177" y="101815"/>
                </a:lnTo>
                <a:lnTo>
                  <a:pt x="178600" y="95250"/>
                </a:lnTo>
                <a:lnTo>
                  <a:pt x="190500" y="95250"/>
                </a:lnTo>
                <a:lnTo>
                  <a:pt x="209054" y="91516"/>
                </a:lnTo>
                <a:lnTo>
                  <a:pt x="238125" y="47625"/>
                </a:lnTo>
                <a:lnTo>
                  <a:pt x="209054" y="3746"/>
                </a:lnTo>
                <a:lnTo>
                  <a:pt x="190500" y="0"/>
                </a:lnTo>
                <a:lnTo>
                  <a:pt x="178600" y="0"/>
                </a:lnTo>
                <a:lnTo>
                  <a:pt x="131114" y="6388"/>
                </a:lnTo>
                <a:lnTo>
                  <a:pt x="88442" y="24384"/>
                </a:lnTo>
                <a:lnTo>
                  <a:pt x="52298" y="52298"/>
                </a:lnTo>
                <a:lnTo>
                  <a:pt x="24384" y="88442"/>
                </a:lnTo>
                <a:lnTo>
                  <a:pt x="6388" y="131114"/>
                </a:lnTo>
                <a:lnTo>
                  <a:pt x="0" y="178600"/>
                </a:lnTo>
                <a:lnTo>
                  <a:pt x="0" y="381000"/>
                </a:lnTo>
                <a:lnTo>
                  <a:pt x="7505" y="418058"/>
                </a:lnTo>
                <a:lnTo>
                  <a:pt x="27927" y="448335"/>
                </a:lnTo>
                <a:lnTo>
                  <a:pt x="58204" y="468757"/>
                </a:lnTo>
                <a:lnTo>
                  <a:pt x="95250" y="476250"/>
                </a:lnTo>
                <a:lnTo>
                  <a:pt x="190500" y="476250"/>
                </a:lnTo>
                <a:lnTo>
                  <a:pt x="227558" y="468757"/>
                </a:lnTo>
                <a:lnTo>
                  <a:pt x="257835" y="448335"/>
                </a:lnTo>
                <a:lnTo>
                  <a:pt x="278257" y="418058"/>
                </a:lnTo>
                <a:lnTo>
                  <a:pt x="285750" y="381000"/>
                </a:lnTo>
                <a:lnTo>
                  <a:pt x="285750" y="285750"/>
                </a:lnTo>
                <a:close/>
              </a:path>
              <a:path w="4857750" h="876300">
                <a:moveTo>
                  <a:pt x="666750" y="285750"/>
                </a:moveTo>
                <a:lnTo>
                  <a:pt x="659257" y="248704"/>
                </a:lnTo>
                <a:lnTo>
                  <a:pt x="638835" y="218427"/>
                </a:lnTo>
                <a:lnTo>
                  <a:pt x="608558" y="198005"/>
                </a:lnTo>
                <a:lnTo>
                  <a:pt x="571500" y="190500"/>
                </a:lnTo>
                <a:lnTo>
                  <a:pt x="476250" y="190500"/>
                </a:lnTo>
                <a:lnTo>
                  <a:pt x="476250" y="178600"/>
                </a:lnTo>
                <a:lnTo>
                  <a:pt x="482815" y="146177"/>
                </a:lnTo>
                <a:lnTo>
                  <a:pt x="500684" y="119684"/>
                </a:lnTo>
                <a:lnTo>
                  <a:pt x="527177" y="101815"/>
                </a:lnTo>
                <a:lnTo>
                  <a:pt x="559600" y="95250"/>
                </a:lnTo>
                <a:lnTo>
                  <a:pt x="571500" y="95250"/>
                </a:lnTo>
                <a:lnTo>
                  <a:pt x="590054" y="91516"/>
                </a:lnTo>
                <a:lnTo>
                  <a:pt x="619125" y="47625"/>
                </a:lnTo>
                <a:lnTo>
                  <a:pt x="590054" y="3746"/>
                </a:lnTo>
                <a:lnTo>
                  <a:pt x="571500" y="0"/>
                </a:lnTo>
                <a:lnTo>
                  <a:pt x="559600" y="0"/>
                </a:lnTo>
                <a:lnTo>
                  <a:pt x="512114" y="6388"/>
                </a:lnTo>
                <a:lnTo>
                  <a:pt x="469442" y="24384"/>
                </a:lnTo>
                <a:lnTo>
                  <a:pt x="433298" y="52298"/>
                </a:lnTo>
                <a:lnTo>
                  <a:pt x="405384" y="88442"/>
                </a:lnTo>
                <a:lnTo>
                  <a:pt x="387388" y="131114"/>
                </a:lnTo>
                <a:lnTo>
                  <a:pt x="381000" y="178600"/>
                </a:lnTo>
                <a:lnTo>
                  <a:pt x="381000" y="381000"/>
                </a:lnTo>
                <a:lnTo>
                  <a:pt x="388505" y="418058"/>
                </a:lnTo>
                <a:lnTo>
                  <a:pt x="408927" y="448335"/>
                </a:lnTo>
                <a:lnTo>
                  <a:pt x="439204" y="468757"/>
                </a:lnTo>
                <a:lnTo>
                  <a:pt x="476250" y="476250"/>
                </a:lnTo>
                <a:lnTo>
                  <a:pt x="571500" y="476250"/>
                </a:lnTo>
                <a:lnTo>
                  <a:pt x="608558" y="468757"/>
                </a:lnTo>
                <a:lnTo>
                  <a:pt x="638835" y="448335"/>
                </a:lnTo>
                <a:lnTo>
                  <a:pt x="659257" y="418058"/>
                </a:lnTo>
                <a:lnTo>
                  <a:pt x="666750" y="381000"/>
                </a:lnTo>
                <a:lnTo>
                  <a:pt x="666750" y="285750"/>
                </a:lnTo>
                <a:close/>
              </a:path>
              <a:path w="4857750" h="876300">
                <a:moveTo>
                  <a:pt x="4476750" y="495300"/>
                </a:moveTo>
                <a:lnTo>
                  <a:pt x="4469257" y="458254"/>
                </a:lnTo>
                <a:lnTo>
                  <a:pt x="4448835" y="427977"/>
                </a:lnTo>
                <a:lnTo>
                  <a:pt x="4418558" y="407555"/>
                </a:lnTo>
                <a:lnTo>
                  <a:pt x="4381500" y="400050"/>
                </a:lnTo>
                <a:lnTo>
                  <a:pt x="4286250" y="400050"/>
                </a:lnTo>
                <a:lnTo>
                  <a:pt x="4249204" y="407555"/>
                </a:lnTo>
                <a:lnTo>
                  <a:pt x="4218927" y="427977"/>
                </a:lnTo>
                <a:lnTo>
                  <a:pt x="4198505" y="458254"/>
                </a:lnTo>
                <a:lnTo>
                  <a:pt x="4191000" y="495300"/>
                </a:lnTo>
                <a:lnTo>
                  <a:pt x="4191000" y="590550"/>
                </a:lnTo>
                <a:lnTo>
                  <a:pt x="4198505" y="627608"/>
                </a:lnTo>
                <a:lnTo>
                  <a:pt x="4218927" y="657885"/>
                </a:lnTo>
                <a:lnTo>
                  <a:pt x="4249204" y="678307"/>
                </a:lnTo>
                <a:lnTo>
                  <a:pt x="4286250" y="685800"/>
                </a:lnTo>
                <a:lnTo>
                  <a:pt x="4381500" y="685800"/>
                </a:lnTo>
                <a:lnTo>
                  <a:pt x="4381500" y="697712"/>
                </a:lnTo>
                <a:lnTo>
                  <a:pt x="4374947" y="730135"/>
                </a:lnTo>
                <a:lnTo>
                  <a:pt x="4357078" y="756627"/>
                </a:lnTo>
                <a:lnTo>
                  <a:pt x="4330585" y="774496"/>
                </a:lnTo>
                <a:lnTo>
                  <a:pt x="4298162" y="781050"/>
                </a:lnTo>
                <a:lnTo>
                  <a:pt x="4286250" y="781050"/>
                </a:lnTo>
                <a:lnTo>
                  <a:pt x="4267695" y="784796"/>
                </a:lnTo>
                <a:lnTo>
                  <a:pt x="4252569" y="794994"/>
                </a:lnTo>
                <a:lnTo>
                  <a:pt x="4242371" y="810120"/>
                </a:lnTo>
                <a:lnTo>
                  <a:pt x="4238625" y="828675"/>
                </a:lnTo>
                <a:lnTo>
                  <a:pt x="4242371" y="847229"/>
                </a:lnTo>
                <a:lnTo>
                  <a:pt x="4252569" y="862368"/>
                </a:lnTo>
                <a:lnTo>
                  <a:pt x="4267695" y="872566"/>
                </a:lnTo>
                <a:lnTo>
                  <a:pt x="4286250" y="876300"/>
                </a:lnTo>
                <a:lnTo>
                  <a:pt x="4298162" y="876300"/>
                </a:lnTo>
                <a:lnTo>
                  <a:pt x="4345648" y="869924"/>
                </a:lnTo>
                <a:lnTo>
                  <a:pt x="4388320" y="851928"/>
                </a:lnTo>
                <a:lnTo>
                  <a:pt x="4424464" y="824014"/>
                </a:lnTo>
                <a:lnTo>
                  <a:pt x="4452378" y="787869"/>
                </a:lnTo>
                <a:lnTo>
                  <a:pt x="4470374" y="745197"/>
                </a:lnTo>
                <a:lnTo>
                  <a:pt x="4476750" y="697712"/>
                </a:lnTo>
                <a:lnTo>
                  <a:pt x="4476750" y="495300"/>
                </a:lnTo>
                <a:close/>
              </a:path>
              <a:path w="4857750" h="876300">
                <a:moveTo>
                  <a:pt x="4857750" y="495300"/>
                </a:moveTo>
                <a:lnTo>
                  <a:pt x="4850257" y="458254"/>
                </a:lnTo>
                <a:lnTo>
                  <a:pt x="4829835" y="427977"/>
                </a:lnTo>
                <a:lnTo>
                  <a:pt x="4799558" y="407555"/>
                </a:lnTo>
                <a:lnTo>
                  <a:pt x="4762500" y="400050"/>
                </a:lnTo>
                <a:lnTo>
                  <a:pt x="4667250" y="400050"/>
                </a:lnTo>
                <a:lnTo>
                  <a:pt x="4630204" y="407555"/>
                </a:lnTo>
                <a:lnTo>
                  <a:pt x="4599927" y="427977"/>
                </a:lnTo>
                <a:lnTo>
                  <a:pt x="4579505" y="458254"/>
                </a:lnTo>
                <a:lnTo>
                  <a:pt x="4572000" y="495300"/>
                </a:lnTo>
                <a:lnTo>
                  <a:pt x="4572000" y="590550"/>
                </a:lnTo>
                <a:lnTo>
                  <a:pt x="4579505" y="627608"/>
                </a:lnTo>
                <a:lnTo>
                  <a:pt x="4599927" y="657885"/>
                </a:lnTo>
                <a:lnTo>
                  <a:pt x="4630204" y="678307"/>
                </a:lnTo>
                <a:lnTo>
                  <a:pt x="4667250" y="685800"/>
                </a:lnTo>
                <a:lnTo>
                  <a:pt x="4762500" y="685800"/>
                </a:lnTo>
                <a:lnTo>
                  <a:pt x="4762500" y="697712"/>
                </a:lnTo>
                <a:lnTo>
                  <a:pt x="4755947" y="730135"/>
                </a:lnTo>
                <a:lnTo>
                  <a:pt x="4738078" y="756627"/>
                </a:lnTo>
                <a:lnTo>
                  <a:pt x="4711585" y="774496"/>
                </a:lnTo>
                <a:lnTo>
                  <a:pt x="4679162" y="781050"/>
                </a:lnTo>
                <a:lnTo>
                  <a:pt x="4667250" y="781050"/>
                </a:lnTo>
                <a:lnTo>
                  <a:pt x="4648695" y="784796"/>
                </a:lnTo>
                <a:lnTo>
                  <a:pt x="4633569" y="794994"/>
                </a:lnTo>
                <a:lnTo>
                  <a:pt x="4623371" y="810120"/>
                </a:lnTo>
                <a:lnTo>
                  <a:pt x="4619625" y="828675"/>
                </a:lnTo>
                <a:lnTo>
                  <a:pt x="4623371" y="847229"/>
                </a:lnTo>
                <a:lnTo>
                  <a:pt x="4633569" y="862368"/>
                </a:lnTo>
                <a:lnTo>
                  <a:pt x="4648695" y="872566"/>
                </a:lnTo>
                <a:lnTo>
                  <a:pt x="4667250" y="876300"/>
                </a:lnTo>
                <a:lnTo>
                  <a:pt x="4679162" y="876300"/>
                </a:lnTo>
                <a:lnTo>
                  <a:pt x="4726648" y="869924"/>
                </a:lnTo>
                <a:lnTo>
                  <a:pt x="4769320" y="851928"/>
                </a:lnTo>
                <a:lnTo>
                  <a:pt x="4805464" y="824014"/>
                </a:lnTo>
                <a:lnTo>
                  <a:pt x="4833378" y="787869"/>
                </a:lnTo>
                <a:lnTo>
                  <a:pt x="4851374" y="745197"/>
                </a:lnTo>
                <a:lnTo>
                  <a:pt x="4857750" y="697712"/>
                </a:lnTo>
                <a:lnTo>
                  <a:pt x="4857750" y="495300"/>
                </a:lnTo>
                <a:close/>
              </a:path>
            </a:pathLst>
          </a:custGeom>
          <a:solidFill>
            <a:srgbClr val="D4AF37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882650" y="2130463"/>
            <a:ext cx="4677410" cy="6527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18200"/>
              </a:lnSpc>
              <a:spcBef>
                <a:spcPts val="95"/>
              </a:spcBef>
            </a:pPr>
            <a:r>
              <a:rPr sz="1850" i="1" spc="-70" dirty="0">
                <a:solidFill>
                  <a:srgbClr val="FFFFFF"/>
                </a:solidFill>
                <a:latin typeface="Century Gothic"/>
                <a:cs typeface="Century Gothic"/>
              </a:rPr>
              <a:t>Notre</a:t>
            </a:r>
            <a:r>
              <a:rPr sz="1850" i="1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-70" dirty="0">
                <a:solidFill>
                  <a:srgbClr val="FFFFFF"/>
                </a:solidFill>
                <a:latin typeface="Century Gothic"/>
                <a:cs typeface="Century Gothic"/>
              </a:rPr>
              <a:t>notoriété</a:t>
            </a:r>
            <a:r>
              <a:rPr sz="1850" i="1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-145" dirty="0">
                <a:solidFill>
                  <a:srgbClr val="FFFFFF"/>
                </a:solidFill>
                <a:latin typeface="Century Gothic"/>
                <a:cs typeface="Century Gothic"/>
              </a:rPr>
              <a:t>locale</a:t>
            </a:r>
            <a:r>
              <a:rPr sz="1850" i="1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-30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850" i="1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-55" dirty="0">
                <a:solidFill>
                  <a:srgbClr val="FFFFFF"/>
                </a:solidFill>
                <a:latin typeface="Century Gothic"/>
                <a:cs typeface="Century Gothic"/>
              </a:rPr>
              <a:t>grimpé</a:t>
            </a:r>
            <a:r>
              <a:rPr sz="1850" i="1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-185" dirty="0">
                <a:solidFill>
                  <a:srgbClr val="FFFFFF"/>
                </a:solidFill>
                <a:latin typeface="Century Gothic"/>
                <a:cs typeface="Century Gothic"/>
              </a:rPr>
              <a:t>de</a:t>
            </a:r>
            <a:r>
              <a:rPr sz="1850" i="1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dirty="0">
                <a:solidFill>
                  <a:srgbClr val="FFFFFF"/>
                </a:solidFill>
                <a:latin typeface="Century Gothic"/>
                <a:cs typeface="Century Gothic"/>
              </a:rPr>
              <a:t>30</a:t>
            </a:r>
            <a:r>
              <a:rPr sz="1850" i="1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-80" dirty="0">
                <a:solidFill>
                  <a:srgbClr val="FFFFFF"/>
                </a:solidFill>
                <a:latin typeface="Century Gothic"/>
                <a:cs typeface="Century Gothic"/>
              </a:rPr>
              <a:t>%</a:t>
            </a:r>
            <a:r>
              <a:rPr sz="1850" i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-120" dirty="0">
                <a:solidFill>
                  <a:srgbClr val="FFFFFF"/>
                </a:solidFill>
                <a:latin typeface="Century Gothic"/>
                <a:cs typeface="Century Gothic"/>
              </a:rPr>
              <a:t>en</a:t>
            </a:r>
            <a:r>
              <a:rPr sz="1850" i="1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-50" dirty="0">
                <a:solidFill>
                  <a:srgbClr val="FFFFFF"/>
                </a:solidFill>
                <a:latin typeface="Century Gothic"/>
                <a:cs typeface="Century Gothic"/>
              </a:rPr>
              <a:t>6 </a:t>
            </a:r>
            <a:r>
              <a:rPr sz="1850" i="1" dirty="0">
                <a:solidFill>
                  <a:srgbClr val="FFFFFF"/>
                </a:solidFill>
                <a:latin typeface="Century Gothic"/>
                <a:cs typeface="Century Gothic"/>
              </a:rPr>
              <a:t>mois</a:t>
            </a:r>
            <a:r>
              <a:rPr sz="1850" i="1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-185" dirty="0">
                <a:solidFill>
                  <a:srgbClr val="FFFFFF"/>
                </a:solidFill>
                <a:latin typeface="Century Gothic"/>
                <a:cs typeface="Century Gothic"/>
              </a:rPr>
              <a:t>grâce</a:t>
            </a:r>
            <a:r>
              <a:rPr sz="1850" i="1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-170" dirty="0">
                <a:solidFill>
                  <a:srgbClr val="FFFFFF"/>
                </a:solidFill>
                <a:latin typeface="Century Gothic"/>
                <a:cs typeface="Century Gothic"/>
              </a:rPr>
              <a:t>au</a:t>
            </a:r>
            <a:r>
              <a:rPr sz="1850" i="1" spc="-7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-20" dirty="0">
                <a:solidFill>
                  <a:srgbClr val="FFFFFF"/>
                </a:solidFill>
                <a:latin typeface="Century Gothic"/>
                <a:cs typeface="Century Gothic"/>
              </a:rPr>
              <a:t>club.</a:t>
            </a:r>
            <a:endParaRPr sz="185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521450" y="2130463"/>
            <a:ext cx="4643120" cy="6527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18200"/>
              </a:lnSpc>
              <a:spcBef>
                <a:spcPts val="95"/>
              </a:spcBef>
            </a:pPr>
            <a:r>
              <a:rPr sz="1850" i="1" spc="-45" dirty="0">
                <a:solidFill>
                  <a:srgbClr val="FFFFFF"/>
                </a:solidFill>
                <a:latin typeface="Century Gothic"/>
                <a:cs typeface="Century Gothic"/>
              </a:rPr>
              <a:t>Nous</a:t>
            </a:r>
            <a:r>
              <a:rPr sz="1850" i="1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-130" dirty="0">
                <a:solidFill>
                  <a:srgbClr val="FFFFFF"/>
                </a:solidFill>
                <a:latin typeface="Century Gothic"/>
                <a:cs typeface="Century Gothic"/>
              </a:rPr>
              <a:t>avons</a:t>
            </a:r>
            <a:r>
              <a:rPr sz="1850" i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-120" dirty="0">
                <a:solidFill>
                  <a:srgbClr val="FFFFFF"/>
                </a:solidFill>
                <a:latin typeface="Century Gothic"/>
                <a:cs typeface="Century Gothic"/>
              </a:rPr>
              <a:t>touché</a:t>
            </a:r>
            <a:r>
              <a:rPr sz="1850" i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-434" dirty="0">
                <a:solidFill>
                  <a:srgbClr val="FFFFFF"/>
                </a:solidFill>
                <a:latin typeface="Century Gothic"/>
                <a:cs typeface="Century Gothic"/>
              </a:rPr>
              <a:t>1</a:t>
            </a:r>
            <a:r>
              <a:rPr sz="1850" i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70" dirty="0">
                <a:solidFill>
                  <a:srgbClr val="FFFFFF"/>
                </a:solidFill>
                <a:latin typeface="Century Gothic"/>
                <a:cs typeface="Century Gothic"/>
              </a:rPr>
              <a:t>000</a:t>
            </a:r>
            <a:r>
              <a:rPr sz="1850" i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-80" dirty="0">
                <a:solidFill>
                  <a:srgbClr val="FFFFFF"/>
                </a:solidFill>
                <a:latin typeface="Century Gothic"/>
                <a:cs typeface="Century Gothic"/>
              </a:rPr>
              <a:t>prospects</a:t>
            </a:r>
            <a:r>
              <a:rPr sz="1850" i="1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-35" dirty="0">
                <a:solidFill>
                  <a:srgbClr val="FFFFFF"/>
                </a:solidFill>
                <a:latin typeface="Century Gothic"/>
                <a:cs typeface="Century Gothic"/>
              </a:rPr>
              <a:t>qualifiés </a:t>
            </a:r>
            <a:r>
              <a:rPr sz="1850" i="1" dirty="0">
                <a:solidFill>
                  <a:srgbClr val="FFFFFF"/>
                </a:solidFill>
                <a:latin typeface="Century Gothic"/>
                <a:cs typeface="Century Gothic"/>
              </a:rPr>
              <a:t>lors</a:t>
            </a:r>
            <a:r>
              <a:rPr sz="1850" i="1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-100" dirty="0">
                <a:solidFill>
                  <a:srgbClr val="FFFFFF"/>
                </a:solidFill>
                <a:latin typeface="Century Gothic"/>
                <a:cs typeface="Century Gothic"/>
              </a:rPr>
              <a:t>des</a:t>
            </a:r>
            <a:r>
              <a:rPr sz="1850" i="1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-90" dirty="0">
                <a:solidFill>
                  <a:srgbClr val="FFFFFF"/>
                </a:solidFill>
                <a:latin typeface="Century Gothic"/>
                <a:cs typeface="Century Gothic"/>
              </a:rPr>
              <a:t>activations</a:t>
            </a:r>
            <a:r>
              <a:rPr sz="1850" i="1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50" i="1" spc="-10" dirty="0">
                <a:solidFill>
                  <a:srgbClr val="FFFFFF"/>
                </a:solidFill>
                <a:latin typeface="Century Gothic"/>
                <a:cs typeface="Century Gothic"/>
              </a:rPr>
              <a:t>terrain.</a:t>
            </a:r>
            <a:endParaRPr sz="1850">
              <a:latin typeface="Century Gothic"/>
              <a:cs typeface="Century Gothic"/>
            </a:endParaRP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C299F81A-A4BD-4DA0-BC2B-3C3B10BD7B8E}"/>
              </a:ext>
            </a:extLst>
          </p:cNvPr>
          <p:cNvGrpSpPr/>
          <p:nvPr/>
        </p:nvGrpSpPr>
        <p:grpSpPr>
          <a:xfrm>
            <a:off x="12534900" y="6323806"/>
            <a:ext cx="1802673" cy="356283"/>
            <a:chOff x="12192003" y="8782050"/>
            <a:chExt cx="1802673" cy="323850"/>
          </a:xfrm>
        </p:grpSpPr>
        <p:grpSp>
          <p:nvGrpSpPr>
            <p:cNvPr id="29" name="object 51">
              <a:extLst>
                <a:ext uri="{FF2B5EF4-FFF2-40B4-BE49-F238E27FC236}">
                  <a16:creationId xmlns:a16="http://schemas.microsoft.com/office/drawing/2014/main" id="{70F31474-E35B-4DC1-BD93-DF1C7BCAF4E1}"/>
                </a:ext>
              </a:extLst>
            </p:cNvPr>
            <p:cNvGrpSpPr/>
            <p:nvPr/>
          </p:nvGrpSpPr>
          <p:grpSpPr>
            <a:xfrm>
              <a:off x="12192003" y="8782050"/>
              <a:ext cx="1257304" cy="323850"/>
              <a:chOff x="12686616" y="8782050"/>
              <a:chExt cx="1219883" cy="323850"/>
            </a:xfrm>
          </p:grpSpPr>
          <p:sp>
            <p:nvSpPr>
              <p:cNvPr id="31" name="object 52">
                <a:extLst>
                  <a:ext uri="{FF2B5EF4-FFF2-40B4-BE49-F238E27FC236}">
                    <a16:creationId xmlns:a16="http://schemas.microsoft.com/office/drawing/2014/main" id="{4776BF1D-7CF2-4D1C-8A88-B6D758C56AA4}"/>
                  </a:ext>
                </a:extLst>
              </p:cNvPr>
              <p:cNvSpPr/>
              <p:nvPr/>
            </p:nvSpPr>
            <p:spPr>
              <a:xfrm>
                <a:off x="12686616" y="8782050"/>
                <a:ext cx="1219883" cy="323850"/>
              </a:xfrm>
              <a:custGeom>
                <a:avLst/>
                <a:gdLst/>
                <a:ahLst/>
                <a:cxnLst/>
                <a:rect l="l" t="t" r="r" b="b"/>
                <a:pathLst>
                  <a:path w="1552575" h="323850">
                    <a:moveTo>
                      <a:pt x="1519527" y="323849"/>
                    </a:moveTo>
                    <a:lnTo>
                      <a:pt x="33047" y="323849"/>
                    </a:lnTo>
                    <a:lnTo>
                      <a:pt x="28187" y="322883"/>
                    </a:lnTo>
                    <a:lnTo>
                      <a:pt x="966" y="295662"/>
                    </a:lnTo>
                    <a:lnTo>
                      <a:pt x="0" y="290802"/>
                    </a:lnTo>
                    <a:lnTo>
                      <a:pt x="0" y="285749"/>
                    </a:lnTo>
                    <a:lnTo>
                      <a:pt x="0" y="33047"/>
                    </a:lnTo>
                    <a:lnTo>
                      <a:pt x="28187" y="966"/>
                    </a:lnTo>
                    <a:lnTo>
                      <a:pt x="33047" y="0"/>
                    </a:lnTo>
                    <a:lnTo>
                      <a:pt x="1519527" y="0"/>
                    </a:lnTo>
                    <a:lnTo>
                      <a:pt x="1551607" y="28187"/>
                    </a:lnTo>
                    <a:lnTo>
                      <a:pt x="1552574" y="33047"/>
                    </a:lnTo>
                    <a:lnTo>
                      <a:pt x="1552574" y="290802"/>
                    </a:lnTo>
                    <a:lnTo>
                      <a:pt x="1524387" y="322883"/>
                    </a:lnTo>
                    <a:lnTo>
                      <a:pt x="1519527" y="323849"/>
                    </a:lnTo>
                    <a:close/>
                  </a:path>
                </a:pathLst>
              </a:custGeom>
              <a:solidFill>
                <a:srgbClr val="333333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32" name="object 53">
                <a:extLst>
                  <a:ext uri="{FF2B5EF4-FFF2-40B4-BE49-F238E27FC236}">
                    <a16:creationId xmlns:a16="http://schemas.microsoft.com/office/drawing/2014/main" id="{84791450-6A3D-4172-8EF0-0CDA803D0A66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2812032" y="8877299"/>
                <a:ext cx="133349" cy="133349"/>
              </a:xfrm>
              <a:prstGeom prst="rect">
                <a:avLst/>
              </a:prstGeom>
            </p:spPr>
          </p:pic>
        </p:grpSp>
        <p:sp>
          <p:nvSpPr>
            <p:cNvPr id="30" name="object 54">
              <a:hlinkClick r:id="rId5"/>
              <a:extLst>
                <a:ext uri="{FF2B5EF4-FFF2-40B4-BE49-F238E27FC236}">
                  <a16:creationId xmlns:a16="http://schemas.microsoft.com/office/drawing/2014/main" id="{9435890E-ABAE-4176-BAA7-2BFEC5F558EE}"/>
                </a:ext>
              </a:extLst>
            </p:cNvPr>
            <p:cNvSpPr txBox="1"/>
            <p:nvPr/>
          </p:nvSpPr>
          <p:spPr>
            <a:xfrm>
              <a:off x="12532724" y="8877299"/>
              <a:ext cx="1461952" cy="16587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1">
                <a:lnSpc>
                  <a:spcPts val="700"/>
                </a:lnSpc>
              </a:pPr>
              <a: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  <a:t>Réalisation</a:t>
              </a:r>
              <a:b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</a:br>
              <a:r>
                <a:rPr lang="fr-FR" sz="800" dirty="0">
                  <a:solidFill>
                    <a:srgbClr val="FFFFFF"/>
                  </a:solidFill>
                  <a:latin typeface="Montserrat"/>
                  <a:cs typeface="Montserrat"/>
                </a:rPr>
                <a:t>www.konsors.fr</a:t>
              </a:r>
              <a:endParaRPr sz="1000" dirty="0">
                <a:latin typeface="Montserrat"/>
                <a:cs typeface="Montserrat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097000" cy="6856413"/>
          </a:xfrm>
          <a:custGeom>
            <a:avLst/>
            <a:gdLst/>
            <a:ahLst/>
            <a:cxnLst/>
            <a:rect l="l" t="t" r="r" b="b"/>
            <a:pathLst>
              <a:path w="14097000" h="8839200">
                <a:moveTo>
                  <a:pt x="14096998" y="8839199"/>
                </a:moveTo>
                <a:lnTo>
                  <a:pt x="0" y="8839199"/>
                </a:lnTo>
                <a:lnTo>
                  <a:pt x="0" y="0"/>
                </a:lnTo>
                <a:lnTo>
                  <a:pt x="14096998" y="0"/>
                </a:lnTo>
                <a:lnTo>
                  <a:pt x="14096998" y="8839199"/>
                </a:lnTo>
                <a:close/>
              </a:path>
            </a:pathLst>
          </a:custGeom>
          <a:solidFill>
            <a:srgbClr val="092E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599" y="1066799"/>
            <a:ext cx="762000" cy="38100"/>
          </a:xfrm>
          <a:custGeom>
            <a:avLst/>
            <a:gdLst/>
            <a:ahLst/>
            <a:cxnLst/>
            <a:rect l="l" t="t" r="r" b="b"/>
            <a:pathLst>
              <a:path w="762000" h="38100">
                <a:moveTo>
                  <a:pt x="761999" y="38099"/>
                </a:moveTo>
                <a:lnTo>
                  <a:pt x="0" y="38099"/>
                </a:lnTo>
                <a:lnTo>
                  <a:pt x="0" y="0"/>
                </a:lnTo>
                <a:lnTo>
                  <a:pt x="761999" y="0"/>
                </a:lnTo>
                <a:lnTo>
                  <a:pt x="761999" y="380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76196" y="743697"/>
            <a:ext cx="5780968" cy="49244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1">
              <a:spcBef>
                <a:spcPts val="120"/>
              </a:spcBef>
            </a:pPr>
            <a:r>
              <a:rPr sz="3100" spc="-254" dirty="0"/>
              <a:t>Équipe</a:t>
            </a:r>
            <a:r>
              <a:rPr sz="3100" spc="-75" dirty="0"/>
              <a:t> </a:t>
            </a:r>
            <a:r>
              <a:rPr sz="3100" spc="-210" dirty="0"/>
              <a:t>projet</a:t>
            </a:r>
            <a:endParaRPr sz="3100"/>
          </a:p>
        </p:txBody>
      </p:sp>
      <p:sp>
        <p:nvSpPr>
          <p:cNvPr id="5" name="object 5"/>
          <p:cNvSpPr txBox="1"/>
          <p:nvPr/>
        </p:nvSpPr>
        <p:spPr>
          <a:xfrm>
            <a:off x="596899" y="1398333"/>
            <a:ext cx="10451465" cy="241092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1">
              <a:spcBef>
                <a:spcPts val="140"/>
              </a:spcBef>
            </a:pPr>
            <a:r>
              <a:rPr sz="1450" spc="-70" dirty="0">
                <a:solidFill>
                  <a:srgbClr val="FFFFFF"/>
                </a:solidFill>
                <a:latin typeface="Montserrat"/>
                <a:cs typeface="Montserrat"/>
              </a:rPr>
              <a:t>Notre</a:t>
            </a:r>
            <a:r>
              <a:rPr sz="14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0" dirty="0">
                <a:solidFill>
                  <a:srgbClr val="FFFFFF"/>
                </a:solidFill>
                <a:latin typeface="Montserrat"/>
                <a:cs typeface="Montserrat"/>
              </a:rPr>
              <a:t>équipe</a:t>
            </a:r>
            <a:r>
              <a:rPr sz="14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65" dirty="0">
                <a:solidFill>
                  <a:srgbClr val="FFFFFF"/>
                </a:solidFill>
                <a:latin typeface="Montserrat"/>
                <a:cs typeface="Montserrat"/>
              </a:rPr>
              <a:t>dédiée</a:t>
            </a:r>
            <a:r>
              <a:rPr sz="14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80" dirty="0">
                <a:solidFill>
                  <a:srgbClr val="FFFFFF"/>
                </a:solidFill>
                <a:latin typeface="Montserrat"/>
                <a:cs typeface="Montserrat"/>
              </a:rPr>
              <a:t>vous</a:t>
            </a:r>
            <a:r>
              <a:rPr sz="14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80" dirty="0">
                <a:solidFill>
                  <a:srgbClr val="FFFFFF"/>
                </a:solidFill>
                <a:latin typeface="Montserrat"/>
                <a:cs typeface="Montserrat"/>
              </a:rPr>
              <a:t>accompagne</a:t>
            </a:r>
            <a:r>
              <a:rPr sz="14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5" dirty="0">
                <a:solidFill>
                  <a:srgbClr val="FFFFFF"/>
                </a:solidFill>
                <a:latin typeface="Montserrat"/>
                <a:cs typeface="Montserrat"/>
              </a:rPr>
              <a:t>tout</a:t>
            </a:r>
            <a:r>
              <a:rPr sz="14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80" dirty="0">
                <a:solidFill>
                  <a:srgbClr val="FFFFFF"/>
                </a:solidFill>
                <a:latin typeface="Montserrat"/>
                <a:cs typeface="Montserrat"/>
              </a:rPr>
              <a:t>au</a:t>
            </a:r>
            <a:r>
              <a:rPr sz="14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60" dirty="0">
                <a:solidFill>
                  <a:srgbClr val="FFFFFF"/>
                </a:solidFill>
                <a:latin typeface="Montserrat"/>
                <a:cs typeface="Montserrat"/>
              </a:rPr>
              <a:t>long</a:t>
            </a:r>
            <a:r>
              <a:rPr sz="14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80" dirty="0">
                <a:solidFill>
                  <a:srgbClr val="FFFFFF"/>
                </a:solidFill>
                <a:latin typeface="Montserrat"/>
                <a:cs typeface="Montserrat"/>
              </a:rPr>
              <a:t>du</a:t>
            </a:r>
            <a:r>
              <a:rPr sz="14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60" dirty="0">
                <a:solidFill>
                  <a:srgbClr val="FFFFFF"/>
                </a:solidFill>
                <a:latin typeface="Montserrat"/>
                <a:cs typeface="Montserrat"/>
              </a:rPr>
              <a:t>partenariat</a:t>
            </a:r>
            <a:r>
              <a:rPr sz="14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0" dirty="0">
                <a:solidFill>
                  <a:srgbClr val="FFFFFF"/>
                </a:solidFill>
                <a:latin typeface="Montserrat"/>
                <a:cs typeface="Montserrat"/>
              </a:rPr>
              <a:t>pour</a:t>
            </a:r>
            <a:r>
              <a:rPr sz="14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0" dirty="0">
                <a:solidFill>
                  <a:srgbClr val="FFFFFF"/>
                </a:solidFill>
                <a:latin typeface="Montserrat"/>
                <a:cs typeface="Montserrat"/>
              </a:rPr>
              <a:t>garantir</a:t>
            </a:r>
            <a:r>
              <a:rPr sz="14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5" dirty="0">
                <a:solidFill>
                  <a:srgbClr val="FFFFFF"/>
                </a:solidFill>
                <a:latin typeface="Montserrat"/>
                <a:cs typeface="Montserrat"/>
              </a:rPr>
              <a:t>son</a:t>
            </a:r>
            <a:r>
              <a:rPr sz="14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5" dirty="0">
                <a:solidFill>
                  <a:srgbClr val="FFFFFF"/>
                </a:solidFill>
                <a:latin typeface="Montserrat"/>
                <a:cs typeface="Montserrat"/>
              </a:rPr>
              <a:t>succès</a:t>
            </a:r>
            <a:r>
              <a:rPr sz="14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50" dirty="0">
                <a:solidFill>
                  <a:srgbClr val="FFFFFF"/>
                </a:solidFill>
                <a:latin typeface="Montserrat"/>
                <a:cs typeface="Montserrat"/>
              </a:rPr>
              <a:t>et</a:t>
            </a:r>
            <a:r>
              <a:rPr sz="14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5" dirty="0">
                <a:solidFill>
                  <a:srgbClr val="FFFFFF"/>
                </a:solidFill>
                <a:latin typeface="Montserrat"/>
                <a:cs typeface="Montserrat"/>
              </a:rPr>
              <a:t>maximiser</a:t>
            </a:r>
            <a:r>
              <a:rPr sz="14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5" dirty="0">
                <a:solidFill>
                  <a:srgbClr val="FFFFFF"/>
                </a:solidFill>
                <a:latin typeface="Montserrat"/>
                <a:cs typeface="Montserrat"/>
              </a:rPr>
              <a:t>vos</a:t>
            </a:r>
            <a:r>
              <a:rPr sz="14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10" dirty="0">
                <a:solidFill>
                  <a:srgbClr val="FFFFFF"/>
                </a:solidFill>
                <a:latin typeface="Montserrat"/>
                <a:cs typeface="Montserrat"/>
              </a:rPr>
              <a:t>retombées.</a:t>
            </a:r>
            <a:endParaRPr sz="1450">
              <a:latin typeface="Montserrat"/>
              <a:cs typeface="Montserra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99" y="1981199"/>
            <a:ext cx="11582399" cy="685799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495375" y="2193977"/>
            <a:ext cx="308546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sz="1600" b="1" spc="-75" dirty="0">
                <a:solidFill>
                  <a:srgbClr val="D4AF37"/>
                </a:solidFill>
                <a:latin typeface="Montserrat SemiBold"/>
                <a:cs typeface="Montserrat SemiBold"/>
              </a:rPr>
              <a:t>RESPONSABLE</a:t>
            </a:r>
            <a:r>
              <a:rPr sz="1600" b="1" spc="-30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600" b="1" spc="-85" dirty="0">
                <a:solidFill>
                  <a:srgbClr val="D4AF37"/>
                </a:solidFill>
                <a:latin typeface="Montserrat SemiBold"/>
                <a:cs typeface="Montserrat SemiBold"/>
              </a:rPr>
              <a:t>PARTENARIATS</a:t>
            </a:r>
            <a:endParaRPr sz="1600">
              <a:latin typeface="Montserrat SemiBold"/>
              <a:cs typeface="Montserrat Semi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95375" y="2558043"/>
            <a:ext cx="1423035" cy="278281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1">
              <a:spcBef>
                <a:spcPts val="130"/>
              </a:spcBef>
            </a:pPr>
            <a:r>
              <a:rPr sz="1700" b="1" spc="-135" dirty="0">
                <a:solidFill>
                  <a:srgbClr val="FFFFFF"/>
                </a:solidFill>
                <a:latin typeface="Montserrat"/>
                <a:cs typeface="Montserrat"/>
              </a:rPr>
              <a:t>Sophie</a:t>
            </a:r>
            <a:r>
              <a:rPr sz="1700" b="1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700" b="1" spc="-100" dirty="0">
                <a:solidFill>
                  <a:srgbClr val="FFFFFF"/>
                </a:solidFill>
                <a:latin typeface="Montserrat"/>
                <a:cs typeface="Montserrat"/>
              </a:rPr>
              <a:t>Martin</a:t>
            </a:r>
            <a:endParaRPr sz="1700">
              <a:latin typeface="Montserrat"/>
              <a:cs typeface="Montserra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38275" y="2990976"/>
            <a:ext cx="116522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06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90" dirty="0">
                <a:solidFill>
                  <a:srgbClr val="FFFFFF"/>
                </a:solidFill>
                <a:latin typeface="Montserrat"/>
                <a:cs typeface="Montserrat"/>
              </a:rPr>
              <a:t>XX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90" dirty="0">
                <a:solidFill>
                  <a:srgbClr val="FFFFFF"/>
                </a:solidFill>
                <a:latin typeface="Montserrat"/>
                <a:cs typeface="Montserrat"/>
              </a:rPr>
              <a:t>XX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90" dirty="0">
                <a:solidFill>
                  <a:srgbClr val="FFFFFF"/>
                </a:solidFill>
                <a:latin typeface="Montserrat"/>
                <a:cs typeface="Montserrat"/>
              </a:rPr>
              <a:t>XX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XX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38275" y="3314826"/>
            <a:ext cx="151003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  <a:hlinkClick r:id="rId3"/>
              </a:rPr>
              <a:t>partenariat@club.fr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38275" y="3638676"/>
            <a:ext cx="233616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linkedin.com/in/sophie-</a:t>
            </a:r>
            <a:r>
              <a:rPr sz="1300" spc="-40" dirty="0">
                <a:solidFill>
                  <a:srgbClr val="FFFFFF"/>
                </a:solidFill>
                <a:latin typeface="Montserrat"/>
                <a:cs typeface="Montserrat"/>
              </a:rPr>
              <a:t>martin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95375" y="4069054"/>
            <a:ext cx="3533140" cy="686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15399"/>
              </a:lnSpc>
              <a:spcBef>
                <a:spcPts val="95"/>
              </a:spcBef>
            </a:pP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Votre</a:t>
            </a:r>
            <a:r>
              <a:rPr sz="1300" spc="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interlocutrice</a:t>
            </a:r>
            <a:r>
              <a:rPr sz="1300" spc="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principale</a:t>
            </a:r>
            <a:r>
              <a:rPr sz="1300" spc="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pour</a:t>
            </a:r>
            <a:r>
              <a:rPr sz="1300" spc="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toutes</a:t>
            </a:r>
            <a:r>
              <a:rPr sz="1300" spc="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les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questions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relatives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à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votre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partenariat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et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à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son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activation.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16030" y="2193977"/>
            <a:ext cx="262128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sz="1600" b="1" spc="-75" dirty="0">
                <a:solidFill>
                  <a:srgbClr val="D4AF37"/>
                </a:solidFill>
                <a:latin typeface="Montserrat SemiBold"/>
                <a:cs typeface="Montserrat SemiBold"/>
              </a:rPr>
              <a:t>ÉQUIPE</a:t>
            </a:r>
            <a:r>
              <a:rPr sz="1600" b="1" spc="-20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600" b="1" spc="-90" dirty="0">
                <a:solidFill>
                  <a:srgbClr val="D4AF37"/>
                </a:solidFill>
                <a:latin typeface="Montserrat SemiBold"/>
                <a:cs typeface="Montserrat SemiBold"/>
              </a:rPr>
              <a:t>COMMUNICATION</a:t>
            </a:r>
            <a:endParaRPr sz="1600">
              <a:latin typeface="Montserrat SemiBold"/>
              <a:cs typeface="Montserrat SemiBol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16031" y="2558044"/>
            <a:ext cx="1617980" cy="278281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1">
              <a:spcBef>
                <a:spcPts val="130"/>
              </a:spcBef>
            </a:pPr>
            <a:r>
              <a:rPr sz="1700" b="1" spc="-150" dirty="0">
                <a:solidFill>
                  <a:srgbClr val="FFFFFF"/>
                </a:solidFill>
                <a:latin typeface="Montserrat"/>
                <a:cs typeface="Montserrat"/>
              </a:rPr>
              <a:t>Thomas</a:t>
            </a:r>
            <a:r>
              <a:rPr sz="1700" b="1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700" b="1" spc="-130" dirty="0">
                <a:solidFill>
                  <a:srgbClr val="FFFFFF"/>
                </a:solidFill>
                <a:latin typeface="Montserrat"/>
                <a:cs typeface="Montserrat"/>
              </a:rPr>
              <a:t>Durand</a:t>
            </a:r>
            <a:endParaRPr sz="1700">
              <a:latin typeface="Montserrat"/>
              <a:cs typeface="Montserra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558931" y="2990976"/>
            <a:ext cx="116522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06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90" dirty="0">
                <a:solidFill>
                  <a:srgbClr val="FFFFFF"/>
                </a:solidFill>
                <a:latin typeface="Montserrat"/>
                <a:cs typeface="Montserrat"/>
              </a:rPr>
              <a:t>XX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90" dirty="0">
                <a:solidFill>
                  <a:srgbClr val="FFFFFF"/>
                </a:solidFill>
                <a:latin typeface="Montserrat"/>
                <a:cs typeface="Montserrat"/>
              </a:rPr>
              <a:t>XX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90" dirty="0">
                <a:solidFill>
                  <a:srgbClr val="FFFFFF"/>
                </a:solidFill>
                <a:latin typeface="Montserrat"/>
                <a:cs typeface="Montserrat"/>
              </a:rPr>
              <a:t>XX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XX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558930" y="3314826"/>
            <a:ext cx="99885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  <a:hlinkClick r:id="rId4"/>
              </a:rPr>
              <a:t>com@club.fr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558930" y="3638676"/>
            <a:ext cx="148717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  <a:hlinkClick r:id="rId5"/>
              </a:rPr>
              <a:t>www.club-</a:t>
            </a:r>
            <a:r>
              <a:rPr sz="1300" spc="-35" dirty="0">
                <a:solidFill>
                  <a:srgbClr val="FFFFFF"/>
                </a:solidFill>
                <a:latin typeface="Montserrat"/>
                <a:cs typeface="Montserrat"/>
                <a:hlinkClick r:id="rId5"/>
              </a:rPr>
              <a:t>officiel.fr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216030" y="4069054"/>
            <a:ext cx="3975735" cy="4560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15399"/>
              </a:lnSpc>
              <a:spcBef>
                <a:spcPts val="95"/>
              </a:spcBef>
            </a:pP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Responsable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la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mise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en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Montserrat"/>
                <a:cs typeface="Montserrat"/>
              </a:rPr>
              <a:t>œuvre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opérationnelle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de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vos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activations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et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la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communication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associée.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32109" y="5817932"/>
            <a:ext cx="9420225" cy="241092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1">
              <a:spcBef>
                <a:spcPts val="140"/>
              </a:spcBef>
            </a:pPr>
            <a:r>
              <a:rPr sz="1450" spc="-70" dirty="0">
                <a:solidFill>
                  <a:srgbClr val="FFFFFF"/>
                </a:solidFill>
                <a:latin typeface="Montserrat"/>
                <a:cs typeface="Montserrat"/>
              </a:rPr>
              <a:t>Notre</a:t>
            </a:r>
            <a:r>
              <a:rPr sz="145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0" dirty="0">
                <a:solidFill>
                  <a:srgbClr val="FFFFFF"/>
                </a:solidFill>
                <a:latin typeface="Montserrat"/>
                <a:cs typeface="Montserrat"/>
              </a:rPr>
              <a:t>équipe</a:t>
            </a:r>
            <a:r>
              <a:rPr sz="14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0" dirty="0">
                <a:solidFill>
                  <a:srgbClr val="FFFFFF"/>
                </a:solidFill>
                <a:latin typeface="Montserrat"/>
                <a:cs typeface="Montserrat"/>
              </a:rPr>
              <a:t>reste</a:t>
            </a:r>
            <a:r>
              <a:rPr sz="14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0" dirty="0">
                <a:solidFill>
                  <a:srgbClr val="FFFFFF"/>
                </a:solidFill>
                <a:latin typeface="Montserrat"/>
                <a:cs typeface="Montserrat"/>
              </a:rPr>
              <a:t>à</a:t>
            </a:r>
            <a:r>
              <a:rPr sz="14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0" dirty="0">
                <a:solidFill>
                  <a:srgbClr val="FFFFFF"/>
                </a:solidFill>
                <a:latin typeface="Montserrat"/>
                <a:cs typeface="Montserrat"/>
              </a:rPr>
              <a:t>votre</a:t>
            </a:r>
            <a:r>
              <a:rPr sz="14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55" dirty="0">
                <a:solidFill>
                  <a:srgbClr val="FFFFFF"/>
                </a:solidFill>
                <a:latin typeface="Montserrat"/>
                <a:cs typeface="Montserrat"/>
              </a:rPr>
              <a:t>disposition</a:t>
            </a:r>
            <a:r>
              <a:rPr sz="145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80" dirty="0">
                <a:solidFill>
                  <a:srgbClr val="FFFFFF"/>
                </a:solidFill>
                <a:latin typeface="Montserrat"/>
                <a:cs typeface="Montserrat"/>
              </a:rPr>
              <a:t>du</a:t>
            </a:r>
            <a:r>
              <a:rPr sz="14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60" dirty="0">
                <a:solidFill>
                  <a:srgbClr val="FFFFFF"/>
                </a:solidFill>
                <a:latin typeface="Montserrat"/>
                <a:cs typeface="Montserrat"/>
              </a:rPr>
              <a:t>lundi</a:t>
            </a:r>
            <a:r>
              <a:rPr sz="14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80" dirty="0">
                <a:solidFill>
                  <a:srgbClr val="FFFFFF"/>
                </a:solidFill>
                <a:latin typeface="Montserrat"/>
                <a:cs typeface="Montserrat"/>
              </a:rPr>
              <a:t>au</a:t>
            </a:r>
            <a:r>
              <a:rPr sz="14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60" dirty="0">
                <a:solidFill>
                  <a:srgbClr val="FFFFFF"/>
                </a:solidFill>
                <a:latin typeface="Montserrat"/>
                <a:cs typeface="Montserrat"/>
              </a:rPr>
              <a:t>vendredi,</a:t>
            </a:r>
            <a:r>
              <a:rPr sz="14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45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5" dirty="0">
                <a:solidFill>
                  <a:srgbClr val="FFFFFF"/>
                </a:solidFill>
                <a:latin typeface="Montserrat"/>
                <a:cs typeface="Montserrat"/>
              </a:rPr>
              <a:t>9h</a:t>
            </a:r>
            <a:r>
              <a:rPr sz="14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0" dirty="0">
                <a:solidFill>
                  <a:srgbClr val="FFFFFF"/>
                </a:solidFill>
                <a:latin typeface="Montserrat"/>
                <a:cs typeface="Montserrat"/>
              </a:rPr>
              <a:t>à</a:t>
            </a:r>
            <a:r>
              <a:rPr sz="14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55" dirty="0">
                <a:solidFill>
                  <a:srgbClr val="FFFFFF"/>
                </a:solidFill>
                <a:latin typeface="Montserrat"/>
                <a:cs typeface="Montserrat"/>
              </a:rPr>
              <a:t>18h,</a:t>
            </a:r>
            <a:r>
              <a:rPr sz="14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0" dirty="0">
                <a:solidFill>
                  <a:srgbClr val="FFFFFF"/>
                </a:solidFill>
                <a:latin typeface="Montserrat"/>
                <a:cs typeface="Montserrat"/>
              </a:rPr>
              <a:t>pour</a:t>
            </a:r>
            <a:r>
              <a:rPr sz="14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5" dirty="0">
                <a:solidFill>
                  <a:srgbClr val="FFFFFF"/>
                </a:solidFill>
                <a:latin typeface="Montserrat"/>
                <a:cs typeface="Montserrat"/>
              </a:rPr>
              <a:t>répondre</a:t>
            </a:r>
            <a:r>
              <a:rPr sz="14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0" dirty="0">
                <a:solidFill>
                  <a:srgbClr val="FFFFFF"/>
                </a:solidFill>
                <a:latin typeface="Montserrat"/>
                <a:cs typeface="Montserrat"/>
              </a:rPr>
              <a:t>à</a:t>
            </a:r>
            <a:r>
              <a:rPr sz="145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5" dirty="0">
                <a:solidFill>
                  <a:srgbClr val="FFFFFF"/>
                </a:solidFill>
                <a:latin typeface="Montserrat"/>
                <a:cs typeface="Montserrat"/>
              </a:rPr>
              <a:t>toutes</a:t>
            </a:r>
            <a:r>
              <a:rPr sz="14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450" spc="-75" dirty="0">
                <a:solidFill>
                  <a:srgbClr val="FFFFFF"/>
                </a:solidFill>
                <a:latin typeface="Montserrat"/>
                <a:cs typeface="Montserrat"/>
              </a:rPr>
              <a:t>vos</a:t>
            </a:r>
            <a:r>
              <a:rPr sz="1450" spc="-10" dirty="0">
                <a:solidFill>
                  <a:srgbClr val="FFFFFF"/>
                </a:solidFill>
                <a:latin typeface="Montserrat"/>
                <a:cs typeface="Montserrat"/>
              </a:rPr>
              <a:t> questions.</a:t>
            </a:r>
            <a:endParaRPr sz="1450">
              <a:latin typeface="Montserrat"/>
              <a:cs typeface="Montserrat"/>
            </a:endParaRP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3C3279E7-09AC-48FF-AC15-49D6C2F11D0C}"/>
              </a:ext>
            </a:extLst>
          </p:cNvPr>
          <p:cNvGrpSpPr/>
          <p:nvPr/>
        </p:nvGrpSpPr>
        <p:grpSpPr>
          <a:xfrm>
            <a:off x="12586064" y="6400006"/>
            <a:ext cx="1802673" cy="356283"/>
            <a:chOff x="12192003" y="8782050"/>
            <a:chExt cx="1802673" cy="323850"/>
          </a:xfrm>
        </p:grpSpPr>
        <p:grpSp>
          <p:nvGrpSpPr>
            <p:cNvPr id="30" name="object 51">
              <a:extLst>
                <a:ext uri="{FF2B5EF4-FFF2-40B4-BE49-F238E27FC236}">
                  <a16:creationId xmlns:a16="http://schemas.microsoft.com/office/drawing/2014/main" id="{A080D712-4F4F-41CF-A7CD-3E6ED05B2D6B}"/>
                </a:ext>
              </a:extLst>
            </p:cNvPr>
            <p:cNvGrpSpPr/>
            <p:nvPr/>
          </p:nvGrpSpPr>
          <p:grpSpPr>
            <a:xfrm>
              <a:off x="12192003" y="8782050"/>
              <a:ext cx="1257304" cy="323850"/>
              <a:chOff x="12686616" y="8782050"/>
              <a:chExt cx="1219883" cy="323850"/>
            </a:xfrm>
          </p:grpSpPr>
          <p:sp>
            <p:nvSpPr>
              <p:cNvPr id="32" name="object 52">
                <a:extLst>
                  <a:ext uri="{FF2B5EF4-FFF2-40B4-BE49-F238E27FC236}">
                    <a16:creationId xmlns:a16="http://schemas.microsoft.com/office/drawing/2014/main" id="{D144A8AD-CD59-4C97-8F88-24F5EB92D994}"/>
                  </a:ext>
                </a:extLst>
              </p:cNvPr>
              <p:cNvSpPr/>
              <p:nvPr/>
            </p:nvSpPr>
            <p:spPr>
              <a:xfrm>
                <a:off x="12686616" y="8782050"/>
                <a:ext cx="1219883" cy="323850"/>
              </a:xfrm>
              <a:custGeom>
                <a:avLst/>
                <a:gdLst/>
                <a:ahLst/>
                <a:cxnLst/>
                <a:rect l="l" t="t" r="r" b="b"/>
                <a:pathLst>
                  <a:path w="1552575" h="323850">
                    <a:moveTo>
                      <a:pt x="1519527" y="323849"/>
                    </a:moveTo>
                    <a:lnTo>
                      <a:pt x="33047" y="323849"/>
                    </a:lnTo>
                    <a:lnTo>
                      <a:pt x="28187" y="322883"/>
                    </a:lnTo>
                    <a:lnTo>
                      <a:pt x="966" y="295662"/>
                    </a:lnTo>
                    <a:lnTo>
                      <a:pt x="0" y="290802"/>
                    </a:lnTo>
                    <a:lnTo>
                      <a:pt x="0" y="285749"/>
                    </a:lnTo>
                    <a:lnTo>
                      <a:pt x="0" y="33047"/>
                    </a:lnTo>
                    <a:lnTo>
                      <a:pt x="28187" y="966"/>
                    </a:lnTo>
                    <a:lnTo>
                      <a:pt x="33047" y="0"/>
                    </a:lnTo>
                    <a:lnTo>
                      <a:pt x="1519527" y="0"/>
                    </a:lnTo>
                    <a:lnTo>
                      <a:pt x="1551607" y="28187"/>
                    </a:lnTo>
                    <a:lnTo>
                      <a:pt x="1552574" y="33047"/>
                    </a:lnTo>
                    <a:lnTo>
                      <a:pt x="1552574" y="290802"/>
                    </a:lnTo>
                    <a:lnTo>
                      <a:pt x="1524387" y="322883"/>
                    </a:lnTo>
                    <a:lnTo>
                      <a:pt x="1519527" y="323849"/>
                    </a:lnTo>
                    <a:close/>
                  </a:path>
                </a:pathLst>
              </a:custGeom>
              <a:solidFill>
                <a:srgbClr val="333333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33" name="object 53">
                <a:extLst>
                  <a:ext uri="{FF2B5EF4-FFF2-40B4-BE49-F238E27FC236}">
                    <a16:creationId xmlns:a16="http://schemas.microsoft.com/office/drawing/2014/main" id="{78779337-0D2E-4FF3-BDE3-70FAD2901441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12812032" y="8877299"/>
                <a:ext cx="133349" cy="133349"/>
              </a:xfrm>
              <a:prstGeom prst="rect">
                <a:avLst/>
              </a:prstGeom>
            </p:spPr>
          </p:pic>
        </p:grpSp>
        <p:sp>
          <p:nvSpPr>
            <p:cNvPr id="31" name="object 54">
              <a:hlinkClick r:id="rId7"/>
              <a:extLst>
                <a:ext uri="{FF2B5EF4-FFF2-40B4-BE49-F238E27FC236}">
                  <a16:creationId xmlns:a16="http://schemas.microsoft.com/office/drawing/2014/main" id="{21D41D52-A4AD-43EF-BF2F-A86DADAEF91C}"/>
                </a:ext>
              </a:extLst>
            </p:cNvPr>
            <p:cNvSpPr txBox="1"/>
            <p:nvPr/>
          </p:nvSpPr>
          <p:spPr>
            <a:xfrm>
              <a:off x="12532724" y="8877299"/>
              <a:ext cx="1461952" cy="16587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1">
                <a:lnSpc>
                  <a:spcPts val="700"/>
                </a:lnSpc>
              </a:pPr>
              <a: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  <a:t>Réalisation</a:t>
              </a:r>
              <a:b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</a:br>
              <a:r>
                <a:rPr lang="fr-FR" sz="800" dirty="0">
                  <a:solidFill>
                    <a:srgbClr val="FFFFFF"/>
                  </a:solidFill>
                  <a:latin typeface="Montserrat"/>
                  <a:cs typeface="Montserrat"/>
                </a:rPr>
                <a:t>www.konsors.fr</a:t>
              </a:r>
              <a:endParaRPr sz="1000" dirty="0">
                <a:latin typeface="Montserrat"/>
                <a:cs typeface="Montserrat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57150" y="-153194"/>
            <a:ext cx="14211300" cy="7053650"/>
          </a:xfrm>
          <a:custGeom>
            <a:avLst/>
            <a:gdLst/>
            <a:ahLst/>
            <a:cxnLst/>
            <a:rect l="l" t="t" r="r" b="b"/>
            <a:pathLst>
              <a:path w="13627735" h="9953625">
                <a:moveTo>
                  <a:pt x="13627606" y="9953623"/>
                </a:moveTo>
                <a:lnTo>
                  <a:pt x="0" y="9953623"/>
                </a:lnTo>
                <a:lnTo>
                  <a:pt x="0" y="0"/>
                </a:lnTo>
                <a:lnTo>
                  <a:pt x="13627606" y="0"/>
                </a:lnTo>
                <a:lnTo>
                  <a:pt x="13627606" y="9953623"/>
                </a:lnTo>
                <a:close/>
              </a:path>
            </a:pathLst>
          </a:custGeom>
          <a:solidFill>
            <a:srgbClr val="092E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79298" y="-167821"/>
            <a:ext cx="2857500" cy="2857500"/>
          </a:xfrm>
          <a:custGeom>
            <a:avLst/>
            <a:gdLst/>
            <a:ahLst/>
            <a:cxnLst/>
            <a:rect l="l" t="t" r="r" b="b"/>
            <a:pathLst>
              <a:path w="2857500" h="2857500">
                <a:moveTo>
                  <a:pt x="2143124" y="2857499"/>
                </a:moveTo>
                <a:lnTo>
                  <a:pt x="2090529" y="2856854"/>
                </a:lnTo>
                <a:lnTo>
                  <a:pt x="2037966" y="2854918"/>
                </a:lnTo>
                <a:lnTo>
                  <a:pt x="1985465" y="2851692"/>
                </a:lnTo>
                <a:lnTo>
                  <a:pt x="1933060" y="2847179"/>
                </a:lnTo>
                <a:lnTo>
                  <a:pt x="1880781" y="2841382"/>
                </a:lnTo>
                <a:lnTo>
                  <a:pt x="1828661" y="2834303"/>
                </a:lnTo>
                <a:lnTo>
                  <a:pt x="1776730" y="2825947"/>
                </a:lnTo>
                <a:lnTo>
                  <a:pt x="1725021" y="2816320"/>
                </a:lnTo>
                <a:lnTo>
                  <a:pt x="1673563" y="2805426"/>
                </a:lnTo>
                <a:lnTo>
                  <a:pt x="1622388" y="2793272"/>
                </a:lnTo>
                <a:lnTo>
                  <a:pt x="1571526" y="2779867"/>
                </a:lnTo>
                <a:lnTo>
                  <a:pt x="1521008" y="2765216"/>
                </a:lnTo>
                <a:lnTo>
                  <a:pt x="1470864" y="2749331"/>
                </a:lnTo>
                <a:lnTo>
                  <a:pt x="1421125" y="2732221"/>
                </a:lnTo>
                <a:lnTo>
                  <a:pt x="1371823" y="2713894"/>
                </a:lnTo>
                <a:lnTo>
                  <a:pt x="1322985" y="2694363"/>
                </a:lnTo>
                <a:lnTo>
                  <a:pt x="1274640" y="2673640"/>
                </a:lnTo>
                <a:lnTo>
                  <a:pt x="1226819" y="2651736"/>
                </a:lnTo>
                <a:lnTo>
                  <a:pt x="1179550" y="2628666"/>
                </a:lnTo>
                <a:lnTo>
                  <a:pt x="1132861" y="2604442"/>
                </a:lnTo>
                <a:lnTo>
                  <a:pt x="1086779" y="2579079"/>
                </a:lnTo>
                <a:lnTo>
                  <a:pt x="1041335" y="2552594"/>
                </a:lnTo>
                <a:lnTo>
                  <a:pt x="996555" y="2525001"/>
                </a:lnTo>
                <a:lnTo>
                  <a:pt x="952466" y="2496317"/>
                </a:lnTo>
                <a:lnTo>
                  <a:pt x="909093" y="2466560"/>
                </a:lnTo>
                <a:lnTo>
                  <a:pt x="866464" y="2435748"/>
                </a:lnTo>
                <a:lnTo>
                  <a:pt x="824604" y="2403899"/>
                </a:lnTo>
                <a:lnTo>
                  <a:pt x="783539" y="2371032"/>
                </a:lnTo>
                <a:lnTo>
                  <a:pt x="743292" y="2337167"/>
                </a:lnTo>
                <a:lnTo>
                  <a:pt x="703888" y="2302325"/>
                </a:lnTo>
                <a:lnTo>
                  <a:pt x="665351" y="2266526"/>
                </a:lnTo>
                <a:lnTo>
                  <a:pt x="627705" y="2229792"/>
                </a:lnTo>
                <a:lnTo>
                  <a:pt x="590972" y="2192146"/>
                </a:lnTo>
                <a:lnTo>
                  <a:pt x="555173" y="2153609"/>
                </a:lnTo>
                <a:lnTo>
                  <a:pt x="520331" y="2114205"/>
                </a:lnTo>
                <a:lnTo>
                  <a:pt x="486466" y="2073958"/>
                </a:lnTo>
                <a:lnTo>
                  <a:pt x="453599" y="2032892"/>
                </a:lnTo>
                <a:lnTo>
                  <a:pt x="421749" y="1991032"/>
                </a:lnTo>
                <a:lnTo>
                  <a:pt x="390936" y="1948403"/>
                </a:lnTo>
                <a:lnTo>
                  <a:pt x="361179" y="1905030"/>
                </a:lnTo>
                <a:lnTo>
                  <a:pt x="332496" y="1860941"/>
                </a:lnTo>
                <a:lnTo>
                  <a:pt x="304903" y="1816161"/>
                </a:lnTo>
                <a:lnTo>
                  <a:pt x="278417" y="1770717"/>
                </a:lnTo>
                <a:lnTo>
                  <a:pt x="253056" y="1724636"/>
                </a:lnTo>
                <a:lnTo>
                  <a:pt x="228832" y="1677947"/>
                </a:lnTo>
                <a:lnTo>
                  <a:pt x="205761" y="1630678"/>
                </a:lnTo>
                <a:lnTo>
                  <a:pt x="183857" y="1582857"/>
                </a:lnTo>
                <a:lnTo>
                  <a:pt x="163134" y="1534513"/>
                </a:lnTo>
                <a:lnTo>
                  <a:pt x="143603" y="1485674"/>
                </a:lnTo>
                <a:lnTo>
                  <a:pt x="125277" y="1436371"/>
                </a:lnTo>
                <a:lnTo>
                  <a:pt x="108166" y="1386633"/>
                </a:lnTo>
                <a:lnTo>
                  <a:pt x="92281" y="1336490"/>
                </a:lnTo>
                <a:lnTo>
                  <a:pt x="77631" y="1285973"/>
                </a:lnTo>
                <a:lnTo>
                  <a:pt x="64225" y="1235111"/>
                </a:lnTo>
                <a:lnTo>
                  <a:pt x="52071" y="1183936"/>
                </a:lnTo>
                <a:lnTo>
                  <a:pt x="41178" y="1132477"/>
                </a:lnTo>
                <a:lnTo>
                  <a:pt x="31550" y="1080767"/>
                </a:lnTo>
                <a:lnTo>
                  <a:pt x="23195" y="1028836"/>
                </a:lnTo>
                <a:lnTo>
                  <a:pt x="16116" y="976716"/>
                </a:lnTo>
                <a:lnTo>
                  <a:pt x="10319" y="924437"/>
                </a:lnTo>
                <a:lnTo>
                  <a:pt x="5806" y="872032"/>
                </a:lnTo>
                <a:lnTo>
                  <a:pt x="2581" y="819533"/>
                </a:lnTo>
                <a:lnTo>
                  <a:pt x="645" y="766969"/>
                </a:lnTo>
                <a:lnTo>
                  <a:pt x="0" y="714374"/>
                </a:lnTo>
                <a:lnTo>
                  <a:pt x="161" y="688073"/>
                </a:lnTo>
                <a:lnTo>
                  <a:pt x="1451" y="635494"/>
                </a:lnTo>
                <a:lnTo>
                  <a:pt x="4033" y="582954"/>
                </a:lnTo>
                <a:lnTo>
                  <a:pt x="7902" y="530502"/>
                </a:lnTo>
                <a:lnTo>
                  <a:pt x="13058" y="478153"/>
                </a:lnTo>
                <a:lnTo>
                  <a:pt x="19496" y="425953"/>
                </a:lnTo>
                <a:lnTo>
                  <a:pt x="27214" y="373920"/>
                </a:lnTo>
                <a:lnTo>
                  <a:pt x="36205" y="322099"/>
                </a:lnTo>
                <a:lnTo>
                  <a:pt x="46467" y="270507"/>
                </a:lnTo>
                <a:lnTo>
                  <a:pt x="57990" y="219190"/>
                </a:lnTo>
                <a:lnTo>
                  <a:pt x="70772" y="168164"/>
                </a:lnTo>
                <a:lnTo>
                  <a:pt x="84800" y="117474"/>
                </a:lnTo>
                <a:lnTo>
                  <a:pt x="100070" y="67136"/>
                </a:lnTo>
                <a:lnTo>
                  <a:pt x="116568" y="17196"/>
                </a:lnTo>
                <a:lnTo>
                  <a:pt x="122602" y="0"/>
                </a:lnTo>
                <a:lnTo>
                  <a:pt x="2857500" y="0"/>
                </a:lnTo>
                <a:lnTo>
                  <a:pt x="2857500" y="2734895"/>
                </a:lnTo>
                <a:lnTo>
                  <a:pt x="2840303" y="2740929"/>
                </a:lnTo>
                <a:lnTo>
                  <a:pt x="2790363" y="2757427"/>
                </a:lnTo>
                <a:lnTo>
                  <a:pt x="2740026" y="2772697"/>
                </a:lnTo>
                <a:lnTo>
                  <a:pt x="2689335" y="2786725"/>
                </a:lnTo>
                <a:lnTo>
                  <a:pt x="2638308" y="2799506"/>
                </a:lnTo>
                <a:lnTo>
                  <a:pt x="2586990" y="2811030"/>
                </a:lnTo>
                <a:lnTo>
                  <a:pt x="2535398" y="2821292"/>
                </a:lnTo>
                <a:lnTo>
                  <a:pt x="2483577" y="2830284"/>
                </a:lnTo>
                <a:lnTo>
                  <a:pt x="2431544" y="2838003"/>
                </a:lnTo>
                <a:lnTo>
                  <a:pt x="2379346" y="2844441"/>
                </a:lnTo>
                <a:lnTo>
                  <a:pt x="2326996" y="2849597"/>
                </a:lnTo>
                <a:lnTo>
                  <a:pt x="2274544" y="2853466"/>
                </a:lnTo>
                <a:lnTo>
                  <a:pt x="2222004" y="2856047"/>
                </a:lnTo>
                <a:lnTo>
                  <a:pt x="2169425" y="2857338"/>
                </a:lnTo>
                <a:lnTo>
                  <a:pt x="2143124" y="2857499"/>
                </a:lnTo>
                <a:close/>
              </a:path>
            </a:pathLst>
          </a:custGeom>
          <a:solidFill>
            <a:srgbClr val="FFFFFF">
              <a:alpha val="313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7700" y="494506"/>
            <a:ext cx="762000" cy="38100"/>
          </a:xfrm>
          <a:custGeom>
            <a:avLst/>
            <a:gdLst/>
            <a:ahLst/>
            <a:cxnLst/>
            <a:rect l="l" t="t" r="r" b="b"/>
            <a:pathLst>
              <a:path w="762000" h="38100">
                <a:moveTo>
                  <a:pt x="761999" y="38099"/>
                </a:moveTo>
                <a:lnTo>
                  <a:pt x="0" y="38099"/>
                </a:lnTo>
                <a:lnTo>
                  <a:pt x="0" y="0"/>
                </a:lnTo>
                <a:lnTo>
                  <a:pt x="761999" y="0"/>
                </a:lnTo>
                <a:lnTo>
                  <a:pt x="761999" y="380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569141" y="951175"/>
            <a:ext cx="10972800" cy="4435043"/>
            <a:chOff x="609599" y="1981199"/>
            <a:chExt cx="10972800" cy="5381625"/>
          </a:xfrm>
        </p:grpSpPr>
        <p:sp>
          <p:nvSpPr>
            <p:cNvPr id="6" name="object 6"/>
            <p:cNvSpPr/>
            <p:nvPr/>
          </p:nvSpPr>
          <p:spPr>
            <a:xfrm>
              <a:off x="609599" y="1981199"/>
              <a:ext cx="10972800" cy="5381625"/>
            </a:xfrm>
            <a:custGeom>
              <a:avLst/>
              <a:gdLst/>
              <a:ahLst/>
              <a:cxnLst/>
              <a:rect l="l" t="t" r="r" b="b"/>
              <a:pathLst>
                <a:path w="10972800" h="5381625">
                  <a:moveTo>
                    <a:pt x="10901602" y="5381624"/>
                  </a:moveTo>
                  <a:lnTo>
                    <a:pt x="71196" y="5381624"/>
                  </a:lnTo>
                  <a:lnTo>
                    <a:pt x="66241" y="5381136"/>
                  </a:lnTo>
                  <a:lnTo>
                    <a:pt x="29705" y="5366002"/>
                  </a:lnTo>
                  <a:lnTo>
                    <a:pt x="3885" y="5329962"/>
                  </a:lnTo>
                  <a:lnTo>
                    <a:pt x="0" y="5310427"/>
                  </a:lnTo>
                  <a:lnTo>
                    <a:pt x="0" y="5305424"/>
                  </a:lnTo>
                  <a:lnTo>
                    <a:pt x="0" y="71196"/>
                  </a:lnTo>
                  <a:lnTo>
                    <a:pt x="15621" y="29705"/>
                  </a:lnTo>
                  <a:lnTo>
                    <a:pt x="51661" y="3885"/>
                  </a:lnTo>
                  <a:lnTo>
                    <a:pt x="71196" y="0"/>
                  </a:lnTo>
                  <a:lnTo>
                    <a:pt x="10901602" y="0"/>
                  </a:lnTo>
                  <a:lnTo>
                    <a:pt x="10943091" y="15621"/>
                  </a:lnTo>
                  <a:lnTo>
                    <a:pt x="10968911" y="51661"/>
                  </a:lnTo>
                  <a:lnTo>
                    <a:pt x="10972798" y="71196"/>
                  </a:lnTo>
                  <a:lnTo>
                    <a:pt x="10972798" y="5310427"/>
                  </a:lnTo>
                  <a:lnTo>
                    <a:pt x="10957175" y="5351918"/>
                  </a:lnTo>
                  <a:lnTo>
                    <a:pt x="10921136" y="5377738"/>
                  </a:lnTo>
                  <a:lnTo>
                    <a:pt x="10906556" y="5381136"/>
                  </a:lnTo>
                  <a:lnTo>
                    <a:pt x="10901602" y="5381624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09599" y="1981200"/>
              <a:ext cx="10972800" cy="771525"/>
            </a:xfrm>
            <a:custGeom>
              <a:avLst/>
              <a:gdLst/>
              <a:ahLst/>
              <a:cxnLst/>
              <a:rect l="l" t="t" r="r" b="b"/>
              <a:pathLst>
                <a:path w="10972800" h="771525">
                  <a:moveTo>
                    <a:pt x="10972799" y="771524"/>
                  </a:moveTo>
                  <a:lnTo>
                    <a:pt x="0" y="771524"/>
                  </a:lnTo>
                  <a:lnTo>
                    <a:pt x="0" y="76199"/>
                  </a:lnTo>
                  <a:lnTo>
                    <a:pt x="12829" y="33857"/>
                  </a:lnTo>
                  <a:lnTo>
                    <a:pt x="47039" y="5800"/>
                  </a:lnTo>
                  <a:lnTo>
                    <a:pt x="76199" y="0"/>
                  </a:lnTo>
                  <a:lnTo>
                    <a:pt x="10896599" y="0"/>
                  </a:lnTo>
                  <a:lnTo>
                    <a:pt x="10938940" y="12829"/>
                  </a:lnTo>
                  <a:lnTo>
                    <a:pt x="10966997" y="47039"/>
                  </a:lnTo>
                  <a:lnTo>
                    <a:pt x="10972799" y="76199"/>
                  </a:lnTo>
                  <a:lnTo>
                    <a:pt x="10972799" y="771524"/>
                  </a:lnTo>
                  <a:close/>
                </a:path>
              </a:pathLst>
            </a:custGeom>
            <a:solidFill>
              <a:srgbClr val="D4AF37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09587" y="2743211"/>
              <a:ext cx="10972800" cy="3705225"/>
            </a:xfrm>
            <a:custGeom>
              <a:avLst/>
              <a:gdLst/>
              <a:ahLst/>
              <a:cxnLst/>
              <a:rect l="l" t="t" r="r" b="b"/>
              <a:pathLst>
                <a:path w="10972800" h="3705225">
                  <a:moveTo>
                    <a:pt x="10972800" y="3695687"/>
                  </a:moveTo>
                  <a:lnTo>
                    <a:pt x="0" y="3695687"/>
                  </a:lnTo>
                  <a:lnTo>
                    <a:pt x="0" y="3705212"/>
                  </a:lnTo>
                  <a:lnTo>
                    <a:pt x="10972800" y="3705212"/>
                  </a:lnTo>
                  <a:lnTo>
                    <a:pt x="10972800" y="3695687"/>
                  </a:lnTo>
                  <a:close/>
                </a:path>
                <a:path w="10972800" h="3705225">
                  <a:moveTo>
                    <a:pt x="10972800" y="2771762"/>
                  </a:moveTo>
                  <a:lnTo>
                    <a:pt x="0" y="2771762"/>
                  </a:lnTo>
                  <a:lnTo>
                    <a:pt x="0" y="2781287"/>
                  </a:lnTo>
                  <a:lnTo>
                    <a:pt x="10972800" y="2781287"/>
                  </a:lnTo>
                  <a:lnTo>
                    <a:pt x="10972800" y="2771762"/>
                  </a:lnTo>
                  <a:close/>
                </a:path>
                <a:path w="10972800" h="3705225">
                  <a:moveTo>
                    <a:pt x="10972800" y="1847850"/>
                  </a:moveTo>
                  <a:lnTo>
                    <a:pt x="0" y="1847850"/>
                  </a:lnTo>
                  <a:lnTo>
                    <a:pt x="0" y="1857375"/>
                  </a:lnTo>
                  <a:lnTo>
                    <a:pt x="10972800" y="1857375"/>
                  </a:lnTo>
                  <a:lnTo>
                    <a:pt x="10972800" y="1847850"/>
                  </a:lnTo>
                  <a:close/>
                </a:path>
                <a:path w="10972800" h="3705225">
                  <a:moveTo>
                    <a:pt x="10972800" y="923925"/>
                  </a:moveTo>
                  <a:lnTo>
                    <a:pt x="0" y="923925"/>
                  </a:lnTo>
                  <a:lnTo>
                    <a:pt x="0" y="933450"/>
                  </a:lnTo>
                  <a:lnTo>
                    <a:pt x="10972800" y="933450"/>
                  </a:lnTo>
                  <a:lnTo>
                    <a:pt x="10972800" y="923925"/>
                  </a:lnTo>
                  <a:close/>
                </a:path>
                <a:path w="10972800" h="3705225">
                  <a:moveTo>
                    <a:pt x="10972800" y="0"/>
                  </a:moveTo>
                  <a:lnTo>
                    <a:pt x="0" y="0"/>
                  </a:lnTo>
                  <a:lnTo>
                    <a:pt x="0" y="9525"/>
                  </a:lnTo>
                  <a:lnTo>
                    <a:pt x="10972800" y="9525"/>
                  </a:lnTo>
                  <a:lnTo>
                    <a:pt x="10972800" y="0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09599" y="6448424"/>
              <a:ext cx="10972800" cy="914400"/>
            </a:xfrm>
            <a:custGeom>
              <a:avLst/>
              <a:gdLst/>
              <a:ahLst/>
              <a:cxnLst/>
              <a:rect l="l" t="t" r="r" b="b"/>
              <a:pathLst>
                <a:path w="10972800" h="914400">
                  <a:moveTo>
                    <a:pt x="10896599" y="914399"/>
                  </a:moveTo>
                  <a:lnTo>
                    <a:pt x="76200" y="914399"/>
                  </a:lnTo>
                  <a:lnTo>
                    <a:pt x="68693" y="914037"/>
                  </a:lnTo>
                  <a:lnTo>
                    <a:pt x="27882" y="897132"/>
                  </a:lnTo>
                  <a:lnTo>
                    <a:pt x="3262" y="860285"/>
                  </a:lnTo>
                  <a:lnTo>
                    <a:pt x="0" y="838200"/>
                  </a:lnTo>
                  <a:lnTo>
                    <a:pt x="0" y="0"/>
                  </a:lnTo>
                  <a:lnTo>
                    <a:pt x="10972799" y="0"/>
                  </a:lnTo>
                  <a:lnTo>
                    <a:pt x="10972799" y="838200"/>
                  </a:lnTo>
                  <a:lnTo>
                    <a:pt x="10959968" y="880541"/>
                  </a:lnTo>
                  <a:lnTo>
                    <a:pt x="10925759" y="908599"/>
                  </a:lnTo>
                  <a:lnTo>
                    <a:pt x="10896599" y="914399"/>
                  </a:lnTo>
                  <a:close/>
                </a:path>
              </a:pathLst>
            </a:custGeom>
            <a:solidFill>
              <a:srgbClr val="D4AF37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556429" y="5752842"/>
            <a:ext cx="10972800" cy="969138"/>
          </a:xfrm>
          <a:custGeom>
            <a:avLst/>
            <a:gdLst/>
            <a:ahLst/>
            <a:cxnLst/>
            <a:rect l="l" t="t" r="r" b="b"/>
            <a:pathLst>
              <a:path w="10972800" h="1257300">
                <a:moveTo>
                  <a:pt x="10901602" y="1257299"/>
                </a:moveTo>
                <a:lnTo>
                  <a:pt x="71196" y="1257299"/>
                </a:lnTo>
                <a:lnTo>
                  <a:pt x="66241" y="1256810"/>
                </a:lnTo>
                <a:lnTo>
                  <a:pt x="29705" y="1241677"/>
                </a:lnTo>
                <a:lnTo>
                  <a:pt x="3885" y="1205636"/>
                </a:lnTo>
                <a:lnTo>
                  <a:pt x="0" y="1186103"/>
                </a:lnTo>
                <a:lnTo>
                  <a:pt x="0" y="1181099"/>
                </a:lnTo>
                <a:lnTo>
                  <a:pt x="0" y="71196"/>
                </a:lnTo>
                <a:lnTo>
                  <a:pt x="15621" y="29704"/>
                </a:lnTo>
                <a:lnTo>
                  <a:pt x="51661" y="3885"/>
                </a:lnTo>
                <a:lnTo>
                  <a:pt x="71196" y="0"/>
                </a:lnTo>
                <a:lnTo>
                  <a:pt x="10901602" y="0"/>
                </a:lnTo>
                <a:lnTo>
                  <a:pt x="10943091" y="15620"/>
                </a:lnTo>
                <a:lnTo>
                  <a:pt x="10968911" y="51660"/>
                </a:lnTo>
                <a:lnTo>
                  <a:pt x="10972798" y="71196"/>
                </a:lnTo>
                <a:lnTo>
                  <a:pt x="10972798" y="1186103"/>
                </a:lnTo>
                <a:lnTo>
                  <a:pt x="10957175" y="1227593"/>
                </a:lnTo>
                <a:lnTo>
                  <a:pt x="10921136" y="1253413"/>
                </a:lnTo>
                <a:lnTo>
                  <a:pt x="10906556" y="1256810"/>
                </a:lnTo>
                <a:lnTo>
                  <a:pt x="10901602" y="1257299"/>
                </a:lnTo>
                <a:close/>
              </a:path>
            </a:pathLst>
          </a:custGeom>
          <a:solidFill>
            <a:srgbClr val="FFFFFF">
              <a:alpha val="1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76196" y="-76994"/>
            <a:ext cx="5780968" cy="105559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1">
              <a:spcBef>
                <a:spcPts val="120"/>
              </a:spcBef>
            </a:pPr>
            <a:r>
              <a:rPr sz="3100" spc="-265" dirty="0"/>
              <a:t>Budget</a:t>
            </a:r>
            <a:r>
              <a:rPr sz="3100" spc="-105" dirty="0"/>
              <a:t> </a:t>
            </a:r>
            <a:r>
              <a:rPr sz="3100" spc="-220" dirty="0"/>
              <a:t>prévisionnel</a:t>
            </a:r>
            <a:endParaRPr sz="3100" dirty="0"/>
          </a:p>
        </p:txBody>
      </p:sp>
      <p:sp>
        <p:nvSpPr>
          <p:cNvPr id="12" name="object 12"/>
          <p:cNvSpPr txBox="1"/>
          <p:nvPr/>
        </p:nvSpPr>
        <p:spPr>
          <a:xfrm>
            <a:off x="590006" y="625405"/>
            <a:ext cx="6488430" cy="516801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1">
              <a:spcBef>
                <a:spcPts val="140"/>
              </a:spcBef>
            </a:pPr>
            <a:r>
              <a:rPr sz="1450" spc="-65" dirty="0">
                <a:solidFill>
                  <a:srgbClr val="D0D5DA"/>
                </a:solidFill>
                <a:latin typeface="Montserrat"/>
                <a:cs typeface="Montserrat"/>
              </a:rPr>
              <a:t>Estimation</a:t>
            </a:r>
            <a:r>
              <a:rPr sz="1450" spc="-1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70" dirty="0">
                <a:solidFill>
                  <a:srgbClr val="D0D5DA"/>
                </a:solidFill>
                <a:latin typeface="Montserrat"/>
                <a:cs typeface="Montserrat"/>
              </a:rPr>
              <a:t>des</a:t>
            </a:r>
            <a:r>
              <a:rPr sz="145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65" dirty="0">
                <a:solidFill>
                  <a:srgbClr val="D0D5DA"/>
                </a:solidFill>
                <a:latin typeface="Montserrat"/>
                <a:cs typeface="Montserrat"/>
              </a:rPr>
              <a:t>investissements</a:t>
            </a:r>
            <a:r>
              <a:rPr sz="145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60" dirty="0">
                <a:solidFill>
                  <a:srgbClr val="D0D5DA"/>
                </a:solidFill>
                <a:latin typeface="Montserrat"/>
                <a:cs typeface="Montserrat"/>
              </a:rPr>
              <a:t>nécessaires</a:t>
            </a:r>
            <a:r>
              <a:rPr sz="145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70" dirty="0">
                <a:solidFill>
                  <a:srgbClr val="D0D5DA"/>
                </a:solidFill>
                <a:latin typeface="Montserrat"/>
                <a:cs typeface="Montserrat"/>
              </a:rPr>
              <a:t>pour</a:t>
            </a:r>
            <a:r>
              <a:rPr sz="145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45" dirty="0">
                <a:solidFill>
                  <a:srgbClr val="D0D5DA"/>
                </a:solidFill>
                <a:latin typeface="Montserrat"/>
                <a:cs typeface="Montserrat"/>
              </a:rPr>
              <a:t>les</a:t>
            </a:r>
            <a:r>
              <a:rPr sz="145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60" dirty="0">
                <a:solidFill>
                  <a:srgbClr val="D0D5DA"/>
                </a:solidFill>
                <a:latin typeface="Montserrat"/>
                <a:cs typeface="Montserrat"/>
              </a:rPr>
              <a:t>activations</a:t>
            </a:r>
            <a:r>
              <a:rPr sz="145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25" dirty="0">
                <a:solidFill>
                  <a:srgbClr val="D0D5DA"/>
                </a:solidFill>
                <a:latin typeface="Montserrat"/>
                <a:cs typeface="Montserrat"/>
              </a:rPr>
              <a:t>partenaires</a:t>
            </a:r>
            <a:endParaRPr sz="1450" dirty="0">
              <a:latin typeface="Montserrat"/>
              <a:cs typeface="Montserra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37442" y="1199342"/>
            <a:ext cx="558165" cy="20903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1">
              <a:spcBef>
                <a:spcPts val="130"/>
              </a:spcBef>
            </a:pPr>
            <a:r>
              <a:rPr sz="1250" b="1" spc="-35" dirty="0">
                <a:solidFill>
                  <a:srgbClr val="D4AF37"/>
                </a:solidFill>
                <a:latin typeface="Montserrat"/>
                <a:cs typeface="Montserrat"/>
              </a:rPr>
              <a:t>POSTE</a:t>
            </a:r>
            <a:endParaRPr sz="1250" dirty="0">
              <a:latin typeface="Montserrat"/>
              <a:cs typeface="Montserra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22042" y="1199343"/>
            <a:ext cx="1278255" cy="20903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1">
              <a:spcBef>
                <a:spcPts val="130"/>
              </a:spcBef>
            </a:pPr>
            <a:r>
              <a:rPr sz="1250" b="1" spc="-55" dirty="0">
                <a:solidFill>
                  <a:srgbClr val="D4AF37"/>
                </a:solidFill>
                <a:latin typeface="Montserrat"/>
                <a:cs typeface="Montserrat"/>
              </a:rPr>
              <a:t>COÛT</a:t>
            </a:r>
            <a:r>
              <a:rPr sz="1250" b="1" spc="-25" dirty="0">
                <a:solidFill>
                  <a:srgbClr val="D4AF37"/>
                </a:solidFill>
                <a:latin typeface="Montserrat"/>
                <a:cs typeface="Montserrat"/>
              </a:rPr>
              <a:t> </a:t>
            </a:r>
            <a:r>
              <a:rPr sz="1250" b="1" spc="-40" dirty="0">
                <a:solidFill>
                  <a:srgbClr val="D4AF37"/>
                </a:solidFill>
                <a:latin typeface="Montserrat"/>
                <a:cs typeface="Montserrat"/>
              </a:rPr>
              <a:t>UNITAIRE</a:t>
            </a:r>
            <a:endParaRPr sz="1250" dirty="0">
              <a:latin typeface="Montserrat"/>
              <a:cs typeface="Montserra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03242" y="1199343"/>
            <a:ext cx="1493520" cy="20903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1">
              <a:spcBef>
                <a:spcPts val="130"/>
              </a:spcBef>
            </a:pPr>
            <a:r>
              <a:rPr sz="1250" b="1" spc="-25" dirty="0">
                <a:solidFill>
                  <a:srgbClr val="D4AF37"/>
                </a:solidFill>
                <a:latin typeface="Montserrat"/>
                <a:cs typeface="Montserrat"/>
              </a:rPr>
              <a:t>QTÉ</a:t>
            </a:r>
            <a:r>
              <a:rPr sz="1250" b="1" spc="-55" dirty="0">
                <a:solidFill>
                  <a:srgbClr val="D4AF37"/>
                </a:solidFill>
                <a:latin typeface="Montserrat"/>
                <a:cs typeface="Montserrat"/>
              </a:rPr>
              <a:t> </a:t>
            </a:r>
            <a:r>
              <a:rPr sz="1250" b="1" dirty="0">
                <a:solidFill>
                  <a:srgbClr val="D4AF37"/>
                </a:solidFill>
                <a:latin typeface="Montserrat"/>
                <a:cs typeface="Montserrat"/>
              </a:rPr>
              <a:t>/</a:t>
            </a:r>
            <a:r>
              <a:rPr sz="1250" b="1" spc="-50" dirty="0">
                <a:solidFill>
                  <a:srgbClr val="D4AF37"/>
                </a:solidFill>
                <a:latin typeface="Montserrat"/>
                <a:cs typeface="Montserrat"/>
              </a:rPr>
              <a:t> </a:t>
            </a:r>
            <a:r>
              <a:rPr sz="1250" b="1" spc="-35" dirty="0">
                <a:solidFill>
                  <a:srgbClr val="D4AF37"/>
                </a:solidFill>
                <a:latin typeface="Montserrat"/>
                <a:cs typeface="Montserrat"/>
              </a:rPr>
              <a:t>FRÉQUENCE</a:t>
            </a:r>
            <a:endParaRPr sz="1250" dirty="0">
              <a:latin typeface="Montserrat"/>
              <a:cs typeface="Montserra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410674" y="1199343"/>
            <a:ext cx="542925" cy="20903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1">
              <a:spcBef>
                <a:spcPts val="130"/>
              </a:spcBef>
            </a:pPr>
            <a:r>
              <a:rPr sz="1250" b="1" spc="-45" dirty="0">
                <a:solidFill>
                  <a:srgbClr val="D4AF37"/>
                </a:solidFill>
                <a:latin typeface="Montserrat"/>
                <a:cs typeface="Montserrat"/>
              </a:rPr>
              <a:t>TOTAL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935943" y="1795702"/>
            <a:ext cx="381000" cy="381000"/>
            <a:chOff x="800099" y="2905124"/>
            <a:chExt cx="381000" cy="381000"/>
          </a:xfrm>
        </p:grpSpPr>
        <p:sp>
          <p:nvSpPr>
            <p:cNvPr id="18" name="object 18"/>
            <p:cNvSpPr/>
            <p:nvPr/>
          </p:nvSpPr>
          <p:spPr>
            <a:xfrm>
              <a:off x="800099" y="2905124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9"/>
                  </a:lnTo>
                  <a:lnTo>
                    <a:pt x="100697" y="358507"/>
                  </a:lnTo>
                  <a:lnTo>
                    <a:pt x="62575" y="331659"/>
                  </a:lnTo>
                  <a:lnTo>
                    <a:pt x="32105" y="296335"/>
                  </a:lnTo>
                  <a:lnTo>
                    <a:pt x="11130" y="254666"/>
                  </a:lnTo>
                  <a:lnTo>
                    <a:pt x="915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200" y="135199"/>
                  </a:lnTo>
                  <a:lnTo>
                    <a:pt x="27095" y="92572"/>
                  </a:lnTo>
                  <a:lnTo>
                    <a:pt x="55796" y="55796"/>
                  </a:lnTo>
                  <a:lnTo>
                    <a:pt x="92572" y="27095"/>
                  </a:lnTo>
                  <a:lnTo>
                    <a:pt x="135199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5"/>
                  </a:lnTo>
                  <a:lnTo>
                    <a:pt x="325203" y="55796"/>
                  </a:lnTo>
                  <a:lnTo>
                    <a:pt x="353903" y="92572"/>
                  </a:lnTo>
                  <a:lnTo>
                    <a:pt x="372799" y="135199"/>
                  </a:lnTo>
                  <a:lnTo>
                    <a:pt x="380771" y="181141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9"/>
                  </a:lnTo>
                  <a:lnTo>
                    <a:pt x="353903" y="288427"/>
                  </a:lnTo>
                  <a:lnTo>
                    <a:pt x="325203" y="325203"/>
                  </a:lnTo>
                  <a:lnTo>
                    <a:pt x="288427" y="353903"/>
                  </a:lnTo>
                  <a:lnTo>
                    <a:pt x="245799" y="372798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4AF37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06065" y="3008426"/>
              <a:ext cx="183772" cy="172923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1495607" y="1877865"/>
            <a:ext cx="2484755" cy="22249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1">
              <a:spcBef>
                <a:spcPts val="114"/>
              </a:spcBef>
            </a:pPr>
            <a:r>
              <a:rPr sz="1350" b="1" spc="-95" dirty="0">
                <a:solidFill>
                  <a:srgbClr val="FFFFFF"/>
                </a:solidFill>
                <a:latin typeface="Montserrat SemiBold"/>
                <a:cs typeface="Montserrat SemiBold"/>
              </a:rPr>
              <a:t>Création</a:t>
            </a:r>
            <a:r>
              <a:rPr sz="1350" b="1" spc="-15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85" dirty="0">
                <a:solidFill>
                  <a:srgbClr val="FFFFFF"/>
                </a:solidFill>
                <a:latin typeface="Montserrat SemiBold"/>
                <a:cs typeface="Montserrat SemiBold"/>
              </a:rPr>
              <a:t>visuels</a:t>
            </a:r>
            <a:r>
              <a:rPr sz="1350" b="1" spc="-15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85" dirty="0">
                <a:solidFill>
                  <a:srgbClr val="FFFFFF"/>
                </a:solidFill>
                <a:latin typeface="Montserrat SemiBold"/>
                <a:cs typeface="Montserrat SemiBold"/>
              </a:rPr>
              <a:t>(print</a:t>
            </a:r>
            <a:r>
              <a:rPr sz="1350" b="1" spc="-1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120" dirty="0">
                <a:solidFill>
                  <a:srgbClr val="FFFFFF"/>
                </a:solidFill>
                <a:latin typeface="Montserrat SemiBold"/>
                <a:cs typeface="Montserrat SemiBold"/>
              </a:rPr>
              <a:t>&amp;</a:t>
            </a:r>
            <a:r>
              <a:rPr sz="1350" b="1" spc="-15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60" dirty="0">
                <a:solidFill>
                  <a:srgbClr val="FFFFFF"/>
                </a:solidFill>
                <a:latin typeface="Montserrat SemiBold"/>
                <a:cs typeface="Montserrat SemiBold"/>
              </a:rPr>
              <a:t>digital)</a:t>
            </a:r>
            <a:endParaRPr sz="1350" dirty="0">
              <a:latin typeface="Montserrat SemiBold"/>
              <a:cs typeface="Montserrat SemiBold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136032" y="1876973"/>
            <a:ext cx="48514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80" dirty="0">
                <a:solidFill>
                  <a:srgbClr val="D0D5DA"/>
                </a:solidFill>
                <a:latin typeface="Montserrat"/>
                <a:cs typeface="Montserrat"/>
              </a:rPr>
              <a:t>800</a:t>
            </a:r>
            <a:r>
              <a:rPr sz="1300" spc="-1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D0D5DA"/>
                </a:solidFill>
                <a:latin typeface="Montserrat"/>
                <a:cs typeface="Montserrat"/>
              </a:rPr>
              <a:t>€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330502" y="1876973"/>
            <a:ext cx="8064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50" dirty="0">
                <a:solidFill>
                  <a:srgbClr val="D0D5DA"/>
                </a:solidFill>
                <a:latin typeface="Montserrat"/>
                <a:cs typeface="Montserrat"/>
              </a:rPr>
              <a:t>1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524974" y="1871679"/>
            <a:ext cx="494665" cy="22249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1">
              <a:spcBef>
                <a:spcPts val="114"/>
              </a:spcBef>
            </a:pPr>
            <a:r>
              <a:rPr sz="1350" b="1" spc="-114" dirty="0">
                <a:solidFill>
                  <a:srgbClr val="FFFFFF"/>
                </a:solidFill>
                <a:latin typeface="Montserrat SemiBold"/>
                <a:cs typeface="Montserrat SemiBold"/>
              </a:rPr>
              <a:t>800</a:t>
            </a:r>
            <a:r>
              <a:rPr sz="1350" b="1" spc="-25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70" dirty="0">
                <a:solidFill>
                  <a:srgbClr val="FFFFFF"/>
                </a:solidFill>
                <a:latin typeface="Montserrat SemiBold"/>
                <a:cs typeface="Montserrat SemiBold"/>
              </a:rPr>
              <a:t>€</a:t>
            </a:r>
            <a:endParaRPr sz="1350">
              <a:latin typeface="Montserrat SemiBold"/>
              <a:cs typeface="Montserrat SemiBold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934490" y="2524147"/>
            <a:ext cx="381000" cy="381000"/>
            <a:chOff x="800099" y="3829049"/>
            <a:chExt cx="381000" cy="381000"/>
          </a:xfrm>
        </p:grpSpPr>
        <p:sp>
          <p:nvSpPr>
            <p:cNvPr id="25" name="object 25"/>
            <p:cNvSpPr/>
            <p:nvPr/>
          </p:nvSpPr>
          <p:spPr>
            <a:xfrm>
              <a:off x="800099" y="382904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9"/>
                  </a:lnTo>
                  <a:lnTo>
                    <a:pt x="100697" y="358507"/>
                  </a:lnTo>
                  <a:lnTo>
                    <a:pt x="62575" y="331659"/>
                  </a:lnTo>
                  <a:lnTo>
                    <a:pt x="32105" y="296335"/>
                  </a:lnTo>
                  <a:lnTo>
                    <a:pt x="11130" y="254666"/>
                  </a:lnTo>
                  <a:lnTo>
                    <a:pt x="915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200" y="135199"/>
                  </a:lnTo>
                  <a:lnTo>
                    <a:pt x="27095" y="92572"/>
                  </a:lnTo>
                  <a:lnTo>
                    <a:pt x="55796" y="55796"/>
                  </a:lnTo>
                  <a:lnTo>
                    <a:pt x="92572" y="27095"/>
                  </a:lnTo>
                  <a:lnTo>
                    <a:pt x="135199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5"/>
                  </a:lnTo>
                  <a:lnTo>
                    <a:pt x="325203" y="55796"/>
                  </a:lnTo>
                  <a:lnTo>
                    <a:pt x="353903" y="92572"/>
                  </a:lnTo>
                  <a:lnTo>
                    <a:pt x="372799" y="135199"/>
                  </a:lnTo>
                  <a:lnTo>
                    <a:pt x="380771" y="181141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9"/>
                  </a:lnTo>
                  <a:lnTo>
                    <a:pt x="353903" y="288427"/>
                  </a:lnTo>
                  <a:lnTo>
                    <a:pt x="325203" y="325203"/>
                  </a:lnTo>
                  <a:lnTo>
                    <a:pt x="288427" y="353903"/>
                  </a:lnTo>
                  <a:lnTo>
                    <a:pt x="245799" y="372798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4AF37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5349" y="3944540"/>
              <a:ext cx="192881" cy="150018"/>
            </a:xfrm>
            <a:prstGeom prst="rect">
              <a:avLst/>
            </a:prstGeom>
          </p:spPr>
        </p:pic>
      </p:grpSp>
      <p:sp>
        <p:nvSpPr>
          <p:cNvPr id="27" name="object 27"/>
          <p:cNvSpPr txBox="1"/>
          <p:nvPr/>
        </p:nvSpPr>
        <p:spPr>
          <a:xfrm>
            <a:off x="1498067" y="2606066"/>
            <a:ext cx="2098040" cy="22249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1">
              <a:spcBef>
                <a:spcPts val="114"/>
              </a:spcBef>
            </a:pPr>
            <a:r>
              <a:rPr sz="1350" b="1" spc="-95" dirty="0">
                <a:solidFill>
                  <a:srgbClr val="FFFFFF"/>
                </a:solidFill>
                <a:latin typeface="Montserrat SemiBold"/>
                <a:cs typeface="Montserrat SemiBold"/>
              </a:rPr>
              <a:t>Impression</a:t>
            </a:r>
            <a:r>
              <a:rPr sz="1350" b="1" spc="-1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110" dirty="0">
                <a:solidFill>
                  <a:srgbClr val="FFFFFF"/>
                </a:solidFill>
                <a:latin typeface="Montserrat SemiBold"/>
                <a:cs typeface="Montserrat SemiBold"/>
              </a:rPr>
              <a:t>bâches</a:t>
            </a:r>
            <a:r>
              <a:rPr sz="1350" b="1" spc="-1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85" dirty="0">
                <a:solidFill>
                  <a:srgbClr val="FFFFFF"/>
                </a:solidFill>
                <a:latin typeface="Montserrat SemiBold"/>
                <a:cs typeface="Montserrat SemiBold"/>
              </a:rPr>
              <a:t>(6×1</a:t>
            </a:r>
            <a:r>
              <a:rPr sz="1350" b="1" spc="-1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40" dirty="0">
                <a:solidFill>
                  <a:srgbClr val="FFFFFF"/>
                </a:solidFill>
                <a:latin typeface="Montserrat SemiBold"/>
                <a:cs typeface="Montserrat SemiBold"/>
              </a:rPr>
              <a:t>m)</a:t>
            </a:r>
            <a:endParaRPr sz="1350" dirty="0">
              <a:latin typeface="Montserrat SemiBold"/>
              <a:cs typeface="Montserrat SemiBold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136032" y="2556669"/>
            <a:ext cx="45974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70" dirty="0">
                <a:solidFill>
                  <a:srgbClr val="D0D5DA"/>
                </a:solidFill>
                <a:latin typeface="Montserrat"/>
                <a:cs typeface="Montserrat"/>
              </a:rPr>
              <a:t>250</a:t>
            </a:r>
            <a:r>
              <a:rPr sz="1300" spc="-2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D0D5DA"/>
                </a:solidFill>
                <a:latin typeface="Montserrat"/>
                <a:cs typeface="Montserrat"/>
              </a:rPr>
              <a:t>€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330503" y="2556669"/>
            <a:ext cx="126364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50" dirty="0">
                <a:solidFill>
                  <a:srgbClr val="D0D5DA"/>
                </a:solidFill>
                <a:latin typeface="Montserrat"/>
                <a:cs typeface="Montserrat"/>
              </a:rPr>
              <a:t>4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524973" y="2551375"/>
            <a:ext cx="598170" cy="22249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1">
              <a:spcBef>
                <a:spcPts val="114"/>
              </a:spcBef>
            </a:pPr>
            <a:r>
              <a:rPr sz="1350" b="1" spc="-70" dirty="0">
                <a:solidFill>
                  <a:srgbClr val="FFFFFF"/>
                </a:solidFill>
                <a:latin typeface="Montserrat SemiBold"/>
                <a:cs typeface="Montserrat SemiBold"/>
              </a:rPr>
              <a:t>1</a:t>
            </a:r>
            <a:r>
              <a:rPr sz="1350" b="1" spc="-4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114" dirty="0">
                <a:solidFill>
                  <a:srgbClr val="FFFFFF"/>
                </a:solidFill>
                <a:latin typeface="Montserrat SemiBold"/>
                <a:cs typeface="Montserrat SemiBold"/>
              </a:rPr>
              <a:t>000</a:t>
            </a:r>
            <a:r>
              <a:rPr sz="1350" b="1" spc="-35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60" dirty="0">
                <a:solidFill>
                  <a:srgbClr val="FFFFFF"/>
                </a:solidFill>
                <a:latin typeface="Montserrat SemiBold"/>
                <a:cs typeface="Montserrat SemiBold"/>
              </a:rPr>
              <a:t>€</a:t>
            </a:r>
            <a:endParaRPr sz="1350">
              <a:latin typeface="Montserrat SemiBold"/>
              <a:cs typeface="Montserrat SemiBold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968737" y="3260047"/>
            <a:ext cx="381000" cy="381000"/>
            <a:chOff x="800099" y="4752974"/>
            <a:chExt cx="381000" cy="381000"/>
          </a:xfrm>
        </p:grpSpPr>
        <p:sp>
          <p:nvSpPr>
            <p:cNvPr id="32" name="object 32"/>
            <p:cNvSpPr/>
            <p:nvPr/>
          </p:nvSpPr>
          <p:spPr>
            <a:xfrm>
              <a:off x="800099" y="4752974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9"/>
                  </a:lnTo>
                  <a:lnTo>
                    <a:pt x="100697" y="358507"/>
                  </a:lnTo>
                  <a:lnTo>
                    <a:pt x="62575" y="331659"/>
                  </a:lnTo>
                  <a:lnTo>
                    <a:pt x="32105" y="296334"/>
                  </a:lnTo>
                  <a:lnTo>
                    <a:pt x="11130" y="254665"/>
                  </a:lnTo>
                  <a:lnTo>
                    <a:pt x="915" y="209171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200" y="135199"/>
                  </a:lnTo>
                  <a:lnTo>
                    <a:pt x="27095" y="92572"/>
                  </a:lnTo>
                  <a:lnTo>
                    <a:pt x="55796" y="55796"/>
                  </a:lnTo>
                  <a:lnTo>
                    <a:pt x="92572" y="27095"/>
                  </a:lnTo>
                  <a:lnTo>
                    <a:pt x="135199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5"/>
                  </a:lnTo>
                  <a:lnTo>
                    <a:pt x="325203" y="55796"/>
                  </a:lnTo>
                  <a:lnTo>
                    <a:pt x="353903" y="92572"/>
                  </a:lnTo>
                  <a:lnTo>
                    <a:pt x="372799" y="135199"/>
                  </a:lnTo>
                  <a:lnTo>
                    <a:pt x="380771" y="181141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8"/>
                  </a:lnTo>
                  <a:lnTo>
                    <a:pt x="353903" y="288426"/>
                  </a:lnTo>
                  <a:lnTo>
                    <a:pt x="325203" y="325203"/>
                  </a:lnTo>
                  <a:lnTo>
                    <a:pt x="288427" y="353904"/>
                  </a:lnTo>
                  <a:lnTo>
                    <a:pt x="245799" y="372798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4AF37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14399" y="4867628"/>
              <a:ext cx="150018" cy="151693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1542245" y="3328762"/>
            <a:ext cx="2255520" cy="22249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1">
              <a:spcBef>
                <a:spcPts val="114"/>
              </a:spcBef>
            </a:pPr>
            <a:r>
              <a:rPr sz="1350" b="1" spc="-114" dirty="0">
                <a:solidFill>
                  <a:srgbClr val="FFFFFF"/>
                </a:solidFill>
                <a:latin typeface="Montserrat SemiBold"/>
                <a:cs typeface="Montserrat SemiBold"/>
              </a:rPr>
              <a:t>Campagnes</a:t>
            </a:r>
            <a:r>
              <a:rPr sz="1350" b="1" spc="-35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95" dirty="0">
                <a:solidFill>
                  <a:srgbClr val="FFFFFF"/>
                </a:solidFill>
                <a:latin typeface="Montserrat SemiBold"/>
                <a:cs typeface="Montserrat SemiBold"/>
              </a:rPr>
              <a:t>réseaux</a:t>
            </a:r>
            <a:r>
              <a:rPr sz="1350" b="1" spc="-3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80" dirty="0">
                <a:solidFill>
                  <a:srgbClr val="FFFFFF"/>
                </a:solidFill>
                <a:latin typeface="Montserrat SemiBold"/>
                <a:cs typeface="Montserrat SemiBold"/>
              </a:rPr>
              <a:t>sociaux</a:t>
            </a:r>
            <a:endParaRPr sz="1350" dirty="0">
              <a:latin typeface="Montserrat SemiBold"/>
              <a:cs typeface="Montserrat SemiBold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874442" y="3318669"/>
            <a:ext cx="90233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80" dirty="0">
                <a:solidFill>
                  <a:srgbClr val="D0D5DA"/>
                </a:solidFill>
                <a:latin typeface="Montserrat"/>
                <a:cs typeface="Montserrat"/>
              </a:rPr>
              <a:t>400</a:t>
            </a:r>
            <a:r>
              <a:rPr sz="1300" spc="-1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D0D5DA"/>
                </a:solidFill>
                <a:latin typeface="Montserrat"/>
                <a:cs typeface="Montserrat"/>
              </a:rPr>
              <a:t>€/mois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330503" y="3318669"/>
            <a:ext cx="16700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25" dirty="0">
                <a:solidFill>
                  <a:srgbClr val="D0D5DA"/>
                </a:solidFill>
                <a:latin typeface="Montserrat"/>
                <a:cs typeface="Montserrat"/>
              </a:rPr>
              <a:t>12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524973" y="3313375"/>
            <a:ext cx="640080" cy="22249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1">
              <a:spcBef>
                <a:spcPts val="114"/>
              </a:spcBef>
            </a:pPr>
            <a:r>
              <a:rPr sz="1350" b="1" spc="-110" dirty="0">
                <a:solidFill>
                  <a:srgbClr val="FFFFFF"/>
                </a:solidFill>
                <a:latin typeface="Montserrat SemiBold"/>
                <a:cs typeface="Montserrat SemiBold"/>
              </a:rPr>
              <a:t>4</a:t>
            </a:r>
            <a:r>
              <a:rPr sz="1350" b="1" spc="-3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114" dirty="0">
                <a:solidFill>
                  <a:srgbClr val="FFFFFF"/>
                </a:solidFill>
                <a:latin typeface="Montserrat SemiBold"/>
                <a:cs typeface="Montserrat SemiBold"/>
              </a:rPr>
              <a:t>800</a:t>
            </a:r>
            <a:r>
              <a:rPr sz="1350" b="1" spc="-3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65" dirty="0">
                <a:solidFill>
                  <a:srgbClr val="FFFFFF"/>
                </a:solidFill>
                <a:latin typeface="Montserrat SemiBold"/>
                <a:cs typeface="Montserrat SemiBold"/>
              </a:rPr>
              <a:t>€</a:t>
            </a:r>
            <a:endParaRPr sz="1350">
              <a:latin typeface="Montserrat SemiBold"/>
              <a:cs typeface="Montserrat SemiBold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988242" y="3980793"/>
            <a:ext cx="381000" cy="381000"/>
            <a:chOff x="800099" y="5676899"/>
            <a:chExt cx="381000" cy="381000"/>
          </a:xfrm>
        </p:grpSpPr>
        <p:sp>
          <p:nvSpPr>
            <p:cNvPr id="39" name="object 39"/>
            <p:cNvSpPr/>
            <p:nvPr/>
          </p:nvSpPr>
          <p:spPr>
            <a:xfrm>
              <a:off x="800099" y="567689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9"/>
                  </a:lnTo>
                  <a:lnTo>
                    <a:pt x="100697" y="358507"/>
                  </a:lnTo>
                  <a:lnTo>
                    <a:pt x="62575" y="331659"/>
                  </a:lnTo>
                  <a:lnTo>
                    <a:pt x="32105" y="296334"/>
                  </a:lnTo>
                  <a:lnTo>
                    <a:pt x="11130" y="254666"/>
                  </a:lnTo>
                  <a:lnTo>
                    <a:pt x="915" y="209172"/>
                  </a:lnTo>
                  <a:lnTo>
                    <a:pt x="0" y="190499"/>
                  </a:lnTo>
                  <a:lnTo>
                    <a:pt x="228" y="181140"/>
                  </a:lnTo>
                  <a:lnTo>
                    <a:pt x="8200" y="135199"/>
                  </a:lnTo>
                  <a:lnTo>
                    <a:pt x="27095" y="92571"/>
                  </a:lnTo>
                  <a:lnTo>
                    <a:pt x="55796" y="55796"/>
                  </a:lnTo>
                  <a:lnTo>
                    <a:pt x="92572" y="27095"/>
                  </a:lnTo>
                  <a:lnTo>
                    <a:pt x="135199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5"/>
                  </a:lnTo>
                  <a:lnTo>
                    <a:pt x="325203" y="55796"/>
                  </a:lnTo>
                  <a:lnTo>
                    <a:pt x="353903" y="92571"/>
                  </a:lnTo>
                  <a:lnTo>
                    <a:pt x="372799" y="135199"/>
                  </a:lnTo>
                  <a:lnTo>
                    <a:pt x="380771" y="181140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8"/>
                  </a:lnTo>
                  <a:lnTo>
                    <a:pt x="353903" y="288426"/>
                  </a:lnTo>
                  <a:lnTo>
                    <a:pt x="325203" y="325203"/>
                  </a:lnTo>
                  <a:lnTo>
                    <a:pt x="288427" y="353903"/>
                  </a:lnTo>
                  <a:lnTo>
                    <a:pt x="245799" y="372798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4AF37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85824" y="5781674"/>
              <a:ext cx="214312" cy="171450"/>
            </a:xfrm>
            <a:prstGeom prst="rect">
              <a:avLst/>
            </a:prstGeom>
          </p:spPr>
        </p:pic>
      </p:grpSp>
      <p:sp>
        <p:nvSpPr>
          <p:cNvPr id="41" name="object 41"/>
          <p:cNvSpPr txBox="1"/>
          <p:nvPr/>
        </p:nvSpPr>
        <p:spPr>
          <a:xfrm>
            <a:off x="1576716" y="4043533"/>
            <a:ext cx="1412875" cy="22249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1">
              <a:spcBef>
                <a:spcPts val="114"/>
              </a:spcBef>
            </a:pPr>
            <a:r>
              <a:rPr sz="1350" b="1" spc="-100" dirty="0">
                <a:solidFill>
                  <a:srgbClr val="FFFFFF"/>
                </a:solidFill>
                <a:latin typeface="Montserrat SemiBold"/>
                <a:cs typeface="Montserrat SemiBold"/>
              </a:rPr>
              <a:t>Animation</a:t>
            </a:r>
            <a:r>
              <a:rPr sz="1350" b="1" spc="-2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80" dirty="0">
                <a:solidFill>
                  <a:srgbClr val="FFFFFF"/>
                </a:solidFill>
                <a:latin typeface="Montserrat SemiBold"/>
                <a:cs typeface="Montserrat SemiBold"/>
              </a:rPr>
              <a:t>terrain</a:t>
            </a:r>
            <a:endParaRPr sz="1350" dirty="0">
              <a:latin typeface="Montserrat SemiBold"/>
              <a:cs typeface="Montserrat SemiBold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136033" y="4080670"/>
            <a:ext cx="48069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75" dirty="0">
                <a:solidFill>
                  <a:srgbClr val="D0D5DA"/>
                </a:solidFill>
                <a:latin typeface="Montserrat"/>
                <a:cs typeface="Montserrat"/>
              </a:rPr>
              <a:t>600</a:t>
            </a:r>
            <a:r>
              <a:rPr sz="1300" spc="-2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D0D5DA"/>
                </a:solidFill>
                <a:latin typeface="Montserrat"/>
                <a:cs typeface="Montserrat"/>
              </a:rPr>
              <a:t>€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330503" y="4080670"/>
            <a:ext cx="126364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50" dirty="0">
                <a:solidFill>
                  <a:srgbClr val="D0D5DA"/>
                </a:solidFill>
                <a:latin typeface="Montserrat"/>
                <a:cs typeface="Montserrat"/>
              </a:rPr>
              <a:t>4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524973" y="4075375"/>
            <a:ext cx="629920" cy="22249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1">
              <a:spcBef>
                <a:spcPts val="114"/>
              </a:spcBef>
            </a:pPr>
            <a:r>
              <a:rPr sz="1350" b="1" spc="-100" dirty="0">
                <a:solidFill>
                  <a:srgbClr val="FFFFFF"/>
                </a:solidFill>
                <a:latin typeface="Montserrat SemiBold"/>
                <a:cs typeface="Montserrat SemiBold"/>
              </a:rPr>
              <a:t>2</a:t>
            </a:r>
            <a:r>
              <a:rPr sz="1350" b="1" spc="-3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114" dirty="0">
                <a:solidFill>
                  <a:srgbClr val="FFFFFF"/>
                </a:solidFill>
                <a:latin typeface="Montserrat SemiBold"/>
                <a:cs typeface="Montserrat SemiBold"/>
              </a:rPr>
              <a:t>400</a:t>
            </a:r>
            <a:r>
              <a:rPr sz="1350" b="1" spc="-3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70" dirty="0">
                <a:solidFill>
                  <a:srgbClr val="FFFFFF"/>
                </a:solidFill>
                <a:latin typeface="Montserrat SemiBold"/>
                <a:cs typeface="Montserrat SemiBold"/>
              </a:rPr>
              <a:t>€</a:t>
            </a:r>
            <a:endParaRPr sz="1350">
              <a:latin typeface="Montserrat SemiBold"/>
              <a:cs typeface="Montserrat SemiBold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988242" y="4788246"/>
            <a:ext cx="381000" cy="381000"/>
            <a:chOff x="800099" y="6600824"/>
            <a:chExt cx="381000" cy="381000"/>
          </a:xfrm>
        </p:grpSpPr>
        <p:sp>
          <p:nvSpPr>
            <p:cNvPr id="46" name="object 46"/>
            <p:cNvSpPr/>
            <p:nvPr/>
          </p:nvSpPr>
          <p:spPr>
            <a:xfrm>
              <a:off x="800099" y="6600824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8"/>
                  </a:lnTo>
                  <a:lnTo>
                    <a:pt x="100697" y="358507"/>
                  </a:lnTo>
                  <a:lnTo>
                    <a:pt x="62575" y="331659"/>
                  </a:lnTo>
                  <a:lnTo>
                    <a:pt x="32105" y="296335"/>
                  </a:lnTo>
                  <a:lnTo>
                    <a:pt x="11130" y="254666"/>
                  </a:lnTo>
                  <a:lnTo>
                    <a:pt x="915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200" y="135199"/>
                  </a:lnTo>
                  <a:lnTo>
                    <a:pt x="27095" y="92571"/>
                  </a:lnTo>
                  <a:lnTo>
                    <a:pt x="55796" y="55796"/>
                  </a:lnTo>
                  <a:lnTo>
                    <a:pt x="92572" y="27095"/>
                  </a:lnTo>
                  <a:lnTo>
                    <a:pt x="135199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5"/>
                  </a:lnTo>
                  <a:lnTo>
                    <a:pt x="325203" y="55796"/>
                  </a:lnTo>
                  <a:lnTo>
                    <a:pt x="353903" y="92571"/>
                  </a:lnTo>
                  <a:lnTo>
                    <a:pt x="372799" y="135199"/>
                  </a:lnTo>
                  <a:lnTo>
                    <a:pt x="380771" y="181141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8"/>
                  </a:lnTo>
                  <a:lnTo>
                    <a:pt x="353903" y="288426"/>
                  </a:lnTo>
                  <a:lnTo>
                    <a:pt x="325203" y="325203"/>
                  </a:lnTo>
                  <a:lnTo>
                    <a:pt x="288427" y="353904"/>
                  </a:lnTo>
                  <a:lnTo>
                    <a:pt x="245799" y="372798"/>
                  </a:lnTo>
                  <a:lnTo>
                    <a:pt x="199858" y="380770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4AF37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3924" y="6705599"/>
              <a:ext cx="128587" cy="171450"/>
            </a:xfrm>
            <a:prstGeom prst="rect">
              <a:avLst/>
            </a:prstGeom>
          </p:spPr>
        </p:pic>
      </p:grpSp>
      <p:sp>
        <p:nvSpPr>
          <p:cNvPr id="48" name="object 48"/>
          <p:cNvSpPr txBox="1"/>
          <p:nvPr/>
        </p:nvSpPr>
        <p:spPr>
          <a:xfrm>
            <a:off x="9470571" y="4837375"/>
            <a:ext cx="79756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sz="1600" b="1" dirty="0">
                <a:solidFill>
                  <a:srgbClr val="D4AF37"/>
                </a:solidFill>
                <a:latin typeface="Suisse Int'l Bold Italic"/>
                <a:cs typeface="Suisse Int'l Bold Italic"/>
              </a:rPr>
              <a:t>9 </a:t>
            </a:r>
            <a:r>
              <a:rPr sz="1600" b="1" spc="-35" dirty="0">
                <a:solidFill>
                  <a:srgbClr val="D4AF37"/>
                </a:solidFill>
                <a:latin typeface="Suisse Int'l Bold Italic"/>
                <a:cs typeface="Suisse Int'l Bold Italic"/>
              </a:rPr>
              <a:t>000</a:t>
            </a:r>
            <a:r>
              <a:rPr sz="1600" b="1" dirty="0">
                <a:solidFill>
                  <a:srgbClr val="D4AF37"/>
                </a:solidFill>
                <a:latin typeface="Suisse Int'l Bold Italic"/>
                <a:cs typeface="Suisse Int'l Bold Italic"/>
              </a:rPr>
              <a:t> </a:t>
            </a:r>
            <a:r>
              <a:rPr sz="1600" b="1" spc="-50" dirty="0">
                <a:solidFill>
                  <a:srgbClr val="D4AF37"/>
                </a:solidFill>
                <a:latin typeface="Suisse Int'l Bold Italic"/>
                <a:cs typeface="Suisse Int'l Bold Italic"/>
              </a:rPr>
              <a:t>€</a:t>
            </a:r>
            <a:endParaRPr sz="1600">
              <a:latin typeface="Suisse Int'l Bold Italic"/>
              <a:cs typeface="Suisse Int'l Bold Italic"/>
            </a:endParaRPr>
          </a:p>
        </p:txBody>
      </p:sp>
      <p:pic>
        <p:nvPicPr>
          <p:cNvPr id="49" name="object 4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09599" y="7620000"/>
            <a:ext cx="133349" cy="133349"/>
          </a:xfrm>
          <a:prstGeom prst="rect">
            <a:avLst/>
          </a:prstGeom>
        </p:spPr>
      </p:pic>
      <p:sp>
        <p:nvSpPr>
          <p:cNvPr id="50" name="object 50"/>
          <p:cNvSpPr txBox="1"/>
          <p:nvPr/>
        </p:nvSpPr>
        <p:spPr>
          <a:xfrm>
            <a:off x="1597207" y="4799806"/>
            <a:ext cx="6599555" cy="78931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1">
              <a:spcBef>
                <a:spcPts val="114"/>
              </a:spcBef>
            </a:pPr>
            <a:r>
              <a:rPr sz="1350" b="1" spc="-110" dirty="0">
                <a:solidFill>
                  <a:srgbClr val="FFFFFF"/>
                </a:solidFill>
                <a:latin typeface="Montserrat SemiBold"/>
                <a:cs typeface="Montserrat SemiBold"/>
              </a:rPr>
              <a:t>Total</a:t>
            </a:r>
            <a:r>
              <a:rPr sz="1350" b="1" spc="-2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95" dirty="0">
                <a:solidFill>
                  <a:srgbClr val="FFFFFF"/>
                </a:solidFill>
                <a:latin typeface="Montserrat SemiBold"/>
                <a:cs typeface="Montserrat SemiBold"/>
              </a:rPr>
              <a:t>annuel</a:t>
            </a:r>
            <a:r>
              <a:rPr sz="1350" b="1" spc="-2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10" dirty="0">
                <a:solidFill>
                  <a:srgbClr val="FFFFFF"/>
                </a:solidFill>
                <a:latin typeface="Montserrat SemiBold"/>
                <a:cs typeface="Montserrat SemiBold"/>
              </a:rPr>
              <a:t>approximatif</a:t>
            </a:r>
            <a:endParaRPr sz="1350" dirty="0">
              <a:latin typeface="Montserrat SemiBold"/>
              <a:cs typeface="Montserrat SemiBold"/>
            </a:endParaRPr>
          </a:p>
          <a:p>
            <a:pPr>
              <a:spcBef>
                <a:spcPts val="1575"/>
              </a:spcBef>
            </a:pPr>
            <a:endParaRPr sz="1200" dirty="0">
              <a:latin typeface="Montserrat SemiBold"/>
              <a:cs typeface="Montserrat SemiBold"/>
            </a:endParaRPr>
          </a:p>
          <a:p>
            <a:pPr marL="31116"/>
            <a:r>
              <a:rPr sz="1150" spc="-70" dirty="0">
                <a:solidFill>
                  <a:srgbClr val="9CA2AF"/>
                </a:solidFill>
                <a:latin typeface="Montserrat"/>
                <a:cs typeface="Montserrat"/>
              </a:rPr>
              <a:t>Le</a:t>
            </a:r>
            <a:r>
              <a:rPr sz="1150" spc="-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75" dirty="0">
                <a:solidFill>
                  <a:srgbClr val="9CA2AF"/>
                </a:solidFill>
                <a:latin typeface="Montserrat"/>
                <a:cs typeface="Montserrat"/>
              </a:rPr>
              <a:t>budget</a:t>
            </a:r>
            <a:r>
              <a:rPr sz="1150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60" dirty="0">
                <a:solidFill>
                  <a:srgbClr val="9CA2AF"/>
                </a:solidFill>
                <a:latin typeface="Montserrat"/>
                <a:cs typeface="Montserrat"/>
              </a:rPr>
              <a:t>est</a:t>
            </a:r>
            <a:r>
              <a:rPr sz="1150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9CA2AF"/>
                </a:solidFill>
                <a:latin typeface="Montserrat"/>
                <a:cs typeface="Montserrat"/>
              </a:rPr>
              <a:t>présenté</a:t>
            </a:r>
            <a:r>
              <a:rPr sz="1150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9CA2AF"/>
                </a:solidFill>
                <a:latin typeface="Montserrat"/>
                <a:cs typeface="Montserrat"/>
              </a:rPr>
              <a:t>à</a:t>
            </a:r>
            <a:r>
              <a:rPr sz="1150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60" dirty="0">
                <a:solidFill>
                  <a:srgbClr val="9CA2AF"/>
                </a:solidFill>
                <a:latin typeface="Montserrat"/>
                <a:cs typeface="Montserrat"/>
              </a:rPr>
              <a:t>titre</a:t>
            </a:r>
            <a:r>
              <a:rPr sz="1150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50" dirty="0">
                <a:solidFill>
                  <a:srgbClr val="9CA2AF"/>
                </a:solidFill>
                <a:latin typeface="Montserrat"/>
                <a:cs typeface="Montserrat"/>
              </a:rPr>
              <a:t>indicatif</a:t>
            </a:r>
            <a:r>
              <a:rPr sz="1150" spc="-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9CA2AF"/>
                </a:solidFill>
                <a:latin typeface="Montserrat"/>
                <a:cs typeface="Montserrat"/>
              </a:rPr>
              <a:t>et</a:t>
            </a:r>
            <a:r>
              <a:rPr sz="1150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9CA2AF"/>
                </a:solidFill>
                <a:latin typeface="Montserrat"/>
                <a:cs typeface="Montserrat"/>
              </a:rPr>
              <a:t>peut</a:t>
            </a:r>
            <a:r>
              <a:rPr sz="1150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9CA2AF"/>
                </a:solidFill>
                <a:latin typeface="Montserrat"/>
                <a:cs typeface="Montserrat"/>
              </a:rPr>
              <a:t>être</a:t>
            </a:r>
            <a:r>
              <a:rPr sz="1150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9CA2AF"/>
                </a:solidFill>
                <a:latin typeface="Montserrat"/>
                <a:cs typeface="Montserrat"/>
              </a:rPr>
              <a:t>ajusté</a:t>
            </a:r>
            <a:r>
              <a:rPr sz="1150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9CA2AF"/>
                </a:solidFill>
                <a:latin typeface="Montserrat"/>
                <a:cs typeface="Montserrat"/>
              </a:rPr>
              <a:t>selon</a:t>
            </a:r>
            <a:r>
              <a:rPr sz="1150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55" dirty="0">
                <a:solidFill>
                  <a:srgbClr val="9CA2AF"/>
                </a:solidFill>
                <a:latin typeface="Montserrat"/>
                <a:cs typeface="Montserrat"/>
              </a:rPr>
              <a:t>les</a:t>
            </a:r>
            <a:r>
              <a:rPr sz="1150" spc="-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9CA2AF"/>
                </a:solidFill>
                <a:latin typeface="Montserrat"/>
                <a:cs typeface="Montserrat"/>
              </a:rPr>
              <a:t>besoins</a:t>
            </a:r>
            <a:r>
              <a:rPr sz="1150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60" dirty="0">
                <a:solidFill>
                  <a:srgbClr val="9CA2AF"/>
                </a:solidFill>
                <a:latin typeface="Montserrat"/>
                <a:cs typeface="Montserrat"/>
              </a:rPr>
              <a:t>spécifiques</a:t>
            </a:r>
            <a:r>
              <a:rPr sz="1150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9CA2AF"/>
                </a:solidFill>
                <a:latin typeface="Montserrat"/>
                <a:cs typeface="Montserrat"/>
              </a:rPr>
              <a:t>du</a:t>
            </a:r>
            <a:r>
              <a:rPr sz="1150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10" dirty="0">
                <a:solidFill>
                  <a:srgbClr val="9CA2AF"/>
                </a:solidFill>
                <a:latin typeface="Montserrat"/>
                <a:cs typeface="Montserrat"/>
              </a:rPr>
              <a:t>sponsor.</a:t>
            </a:r>
            <a:endParaRPr sz="1150" dirty="0">
              <a:latin typeface="Montserrat"/>
              <a:cs typeface="Montserra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72330" y="5657802"/>
            <a:ext cx="10248265" cy="894604"/>
          </a:xfrm>
          <a:prstGeom prst="rect">
            <a:avLst/>
          </a:prstGeom>
        </p:spPr>
        <p:txBody>
          <a:bodyPr vert="horz" wrap="square" lIns="0" tIns="141605" rIns="0" bIns="0" rtlCol="0">
            <a:spAutoFit/>
          </a:bodyPr>
          <a:lstStyle/>
          <a:p>
            <a:pPr marL="12701">
              <a:spcBef>
                <a:spcPts val="1115"/>
              </a:spcBef>
            </a:pPr>
            <a:r>
              <a:rPr sz="1500" b="1" spc="-105" dirty="0">
                <a:solidFill>
                  <a:srgbClr val="D4AF37"/>
                </a:solidFill>
                <a:latin typeface="Montserrat SemiBold"/>
                <a:cs typeface="Montserrat SemiBold"/>
              </a:rPr>
              <a:t>Retour</a:t>
            </a:r>
            <a:r>
              <a:rPr sz="1500" b="1" spc="-15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500" b="1" spc="-95" dirty="0">
                <a:solidFill>
                  <a:srgbClr val="D4AF37"/>
                </a:solidFill>
                <a:latin typeface="Montserrat SemiBold"/>
                <a:cs typeface="Montserrat SemiBold"/>
              </a:rPr>
              <a:t>sur</a:t>
            </a:r>
            <a:r>
              <a:rPr sz="1500" b="1" spc="-10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500" b="1" spc="-95" dirty="0">
                <a:solidFill>
                  <a:srgbClr val="D4AF37"/>
                </a:solidFill>
                <a:latin typeface="Montserrat SemiBold"/>
                <a:cs typeface="Montserrat SemiBold"/>
              </a:rPr>
              <a:t>investissement</a:t>
            </a:r>
            <a:r>
              <a:rPr sz="1500" b="1" spc="-10" dirty="0">
                <a:solidFill>
                  <a:srgbClr val="D4AF37"/>
                </a:solidFill>
                <a:latin typeface="Montserrat SemiBold"/>
                <a:cs typeface="Montserrat SemiBold"/>
              </a:rPr>
              <a:t> estimé</a:t>
            </a:r>
            <a:endParaRPr sz="1500" dirty="0">
              <a:latin typeface="Montserrat SemiBold"/>
              <a:cs typeface="Montserrat SemiBold"/>
            </a:endParaRPr>
          </a:p>
          <a:p>
            <a:pPr marL="12701" marR="5080">
              <a:lnSpc>
                <a:spcPct val="115399"/>
              </a:lnSpc>
              <a:spcBef>
                <a:spcPts val="635"/>
              </a:spcBef>
            </a:pPr>
            <a:r>
              <a:rPr sz="1300" spc="-60" dirty="0">
                <a:solidFill>
                  <a:srgbClr val="D0D5DA"/>
                </a:solidFill>
                <a:latin typeface="Montserrat"/>
                <a:cs typeface="Montserrat"/>
              </a:rPr>
              <a:t>L'investissement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D0D5DA"/>
                </a:solidFill>
                <a:latin typeface="Montserrat"/>
                <a:cs typeface="Montserrat"/>
              </a:rPr>
              <a:t>dans</a:t>
            </a:r>
            <a:r>
              <a:rPr sz="130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D0D5DA"/>
                </a:solidFill>
                <a:latin typeface="Montserrat"/>
                <a:cs typeface="Montserrat"/>
              </a:rPr>
              <a:t>notre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80" dirty="0">
                <a:solidFill>
                  <a:srgbClr val="D0D5DA"/>
                </a:solidFill>
                <a:latin typeface="Montserrat"/>
                <a:cs typeface="Montserrat"/>
              </a:rPr>
              <a:t>programme</a:t>
            </a:r>
            <a:r>
              <a:rPr sz="130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D0D5DA"/>
                </a:solidFill>
                <a:latin typeface="Montserrat"/>
                <a:cs typeface="Montserrat"/>
              </a:rPr>
              <a:t>de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D0D5DA"/>
                </a:solidFill>
                <a:latin typeface="Montserrat"/>
                <a:cs typeface="Montserrat"/>
              </a:rPr>
              <a:t>sponsoring</a:t>
            </a:r>
            <a:r>
              <a:rPr sz="130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D0D5DA"/>
                </a:solidFill>
                <a:latin typeface="Montserrat"/>
                <a:cs typeface="Montserrat"/>
              </a:rPr>
              <a:t>offre</a:t>
            </a:r>
            <a:r>
              <a:rPr sz="130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D0D5DA"/>
                </a:solidFill>
                <a:latin typeface="Montserrat"/>
                <a:cs typeface="Montserrat"/>
              </a:rPr>
              <a:t>un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D0D5DA"/>
                </a:solidFill>
                <a:latin typeface="Montserrat"/>
                <a:cs typeface="Montserrat"/>
              </a:rPr>
              <a:t>potentiel</a:t>
            </a:r>
            <a:r>
              <a:rPr sz="130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D0D5DA"/>
                </a:solidFill>
                <a:latin typeface="Montserrat"/>
                <a:cs typeface="Montserrat"/>
              </a:rPr>
              <a:t>de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D0D5DA"/>
                </a:solidFill>
                <a:latin typeface="Montserrat"/>
                <a:cs typeface="Montserrat"/>
              </a:rPr>
              <a:t>retombées</a:t>
            </a:r>
            <a:r>
              <a:rPr sz="130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D0D5DA"/>
                </a:solidFill>
                <a:latin typeface="Montserrat"/>
                <a:cs typeface="Montserrat"/>
              </a:rPr>
              <a:t>évalué</a:t>
            </a:r>
            <a:r>
              <a:rPr sz="130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D0D5DA"/>
                </a:solidFill>
                <a:latin typeface="Montserrat"/>
                <a:cs typeface="Montserrat"/>
              </a:rPr>
              <a:t>à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D0D5DA"/>
                </a:solidFill>
                <a:latin typeface="Montserrat"/>
                <a:cs typeface="Montserrat"/>
              </a:rPr>
              <a:t>3</a:t>
            </a:r>
            <a:r>
              <a:rPr sz="130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D0D5DA"/>
                </a:solidFill>
                <a:latin typeface="Montserrat"/>
                <a:cs typeface="Montserrat"/>
              </a:rPr>
              <a:t>à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D0D5DA"/>
                </a:solidFill>
                <a:latin typeface="Montserrat"/>
                <a:cs typeface="Montserrat"/>
              </a:rPr>
              <a:t>5</a:t>
            </a:r>
            <a:r>
              <a:rPr sz="130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D0D5DA"/>
                </a:solidFill>
                <a:latin typeface="Montserrat"/>
                <a:cs typeface="Montserrat"/>
              </a:rPr>
              <a:t>fois</a:t>
            </a:r>
            <a:r>
              <a:rPr sz="130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D0D5DA"/>
                </a:solidFill>
                <a:latin typeface="Montserrat"/>
                <a:cs typeface="Montserrat"/>
              </a:rPr>
              <a:t>la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D0D5DA"/>
                </a:solidFill>
                <a:latin typeface="Montserrat"/>
                <a:cs typeface="Montserrat"/>
              </a:rPr>
              <a:t>mise</a:t>
            </a:r>
            <a:r>
              <a:rPr sz="130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D0D5DA"/>
                </a:solidFill>
                <a:latin typeface="Montserrat"/>
                <a:cs typeface="Montserrat"/>
              </a:rPr>
              <a:t>initiale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D0D5DA"/>
                </a:solidFill>
                <a:latin typeface="Montserrat"/>
                <a:cs typeface="Montserrat"/>
              </a:rPr>
              <a:t>en</a:t>
            </a:r>
            <a:r>
              <a:rPr sz="130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D0D5DA"/>
                </a:solidFill>
                <a:latin typeface="Montserrat"/>
                <a:cs typeface="Montserrat"/>
              </a:rPr>
              <a:t>termes</a:t>
            </a:r>
            <a:r>
              <a:rPr sz="130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25" dirty="0">
                <a:solidFill>
                  <a:srgbClr val="D0D5DA"/>
                </a:solidFill>
                <a:latin typeface="Montserrat"/>
                <a:cs typeface="Montserrat"/>
              </a:rPr>
              <a:t>de </a:t>
            </a:r>
            <a:r>
              <a:rPr sz="1300" spc="-50" dirty="0">
                <a:solidFill>
                  <a:srgbClr val="D0D5DA"/>
                </a:solidFill>
                <a:latin typeface="Montserrat"/>
                <a:cs typeface="Montserrat"/>
              </a:rPr>
              <a:t>visibilité</a:t>
            </a:r>
            <a:r>
              <a:rPr sz="1300" spc="-1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D0D5DA"/>
                </a:solidFill>
                <a:latin typeface="Montserrat"/>
                <a:cs typeface="Montserrat"/>
              </a:rPr>
              <a:t>et</a:t>
            </a:r>
            <a:r>
              <a:rPr sz="1300" spc="-1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D0D5DA"/>
                </a:solidFill>
                <a:latin typeface="Montserrat"/>
                <a:cs typeface="Montserrat"/>
              </a:rPr>
              <a:t>d'opportunités</a:t>
            </a:r>
            <a:r>
              <a:rPr sz="1300" spc="-1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commerciales.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2171560" y="9541788"/>
            <a:ext cx="1157605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1">
              <a:lnSpc>
                <a:spcPts val="969"/>
              </a:lnSpc>
            </a:pPr>
            <a:r>
              <a:rPr sz="1000" spc="-70" dirty="0">
                <a:solidFill>
                  <a:srgbClr val="FFFFFF"/>
                </a:solidFill>
                <a:latin typeface="Montserrat"/>
                <a:cs typeface="Montserrat"/>
              </a:rPr>
              <a:t>Créé</a:t>
            </a:r>
            <a:r>
              <a:rPr sz="10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000" spc="-70" dirty="0">
                <a:solidFill>
                  <a:srgbClr val="FFFFFF"/>
                </a:solidFill>
                <a:latin typeface="Montserrat"/>
                <a:cs typeface="Montserrat"/>
              </a:rPr>
              <a:t>avec</a:t>
            </a:r>
            <a:r>
              <a:rPr sz="10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000" spc="-60" dirty="0" err="1">
                <a:solidFill>
                  <a:srgbClr val="FFFFFF"/>
                </a:solidFill>
                <a:latin typeface="Montserrat"/>
                <a:cs typeface="Montserrat"/>
              </a:rPr>
              <a:t>Gnspark</a:t>
            </a:r>
            <a:endParaRPr sz="1000" dirty="0">
              <a:latin typeface="Montserrat"/>
              <a:cs typeface="Montserrat"/>
            </a:endParaRPr>
          </a:p>
        </p:txBody>
      </p: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C90E2AE2-11A4-4A44-A300-9C179C0F2730}"/>
              </a:ext>
            </a:extLst>
          </p:cNvPr>
          <p:cNvGrpSpPr/>
          <p:nvPr/>
        </p:nvGrpSpPr>
        <p:grpSpPr>
          <a:xfrm>
            <a:off x="12532724" y="6225946"/>
            <a:ext cx="1845128" cy="356283"/>
            <a:chOff x="12532724" y="6458632"/>
            <a:chExt cx="1845128" cy="323850"/>
          </a:xfrm>
        </p:grpSpPr>
        <p:grpSp>
          <p:nvGrpSpPr>
            <p:cNvPr id="57" name="object 51">
              <a:extLst>
                <a:ext uri="{FF2B5EF4-FFF2-40B4-BE49-F238E27FC236}">
                  <a16:creationId xmlns:a16="http://schemas.microsoft.com/office/drawing/2014/main" id="{46BDA304-C3BB-455A-B027-14778F94E3C8}"/>
                </a:ext>
              </a:extLst>
            </p:cNvPr>
            <p:cNvGrpSpPr/>
            <p:nvPr/>
          </p:nvGrpSpPr>
          <p:grpSpPr>
            <a:xfrm>
              <a:off x="12532724" y="6458632"/>
              <a:ext cx="1257304" cy="323850"/>
              <a:chOff x="13017196" y="6458632"/>
              <a:chExt cx="1219883" cy="323850"/>
            </a:xfrm>
          </p:grpSpPr>
          <p:sp>
            <p:nvSpPr>
              <p:cNvPr id="59" name="object 52">
                <a:extLst>
                  <a:ext uri="{FF2B5EF4-FFF2-40B4-BE49-F238E27FC236}">
                    <a16:creationId xmlns:a16="http://schemas.microsoft.com/office/drawing/2014/main" id="{47043147-7A19-4034-B6BE-135B7AAB2A0E}"/>
                  </a:ext>
                </a:extLst>
              </p:cNvPr>
              <p:cNvSpPr/>
              <p:nvPr/>
            </p:nvSpPr>
            <p:spPr>
              <a:xfrm>
                <a:off x="13017196" y="6458632"/>
                <a:ext cx="1219883" cy="323850"/>
              </a:xfrm>
              <a:custGeom>
                <a:avLst/>
                <a:gdLst/>
                <a:ahLst/>
                <a:cxnLst/>
                <a:rect l="l" t="t" r="r" b="b"/>
                <a:pathLst>
                  <a:path w="1552575" h="323850">
                    <a:moveTo>
                      <a:pt x="1519527" y="323849"/>
                    </a:moveTo>
                    <a:lnTo>
                      <a:pt x="33047" y="323849"/>
                    </a:lnTo>
                    <a:lnTo>
                      <a:pt x="28187" y="322883"/>
                    </a:lnTo>
                    <a:lnTo>
                      <a:pt x="966" y="295662"/>
                    </a:lnTo>
                    <a:lnTo>
                      <a:pt x="0" y="290802"/>
                    </a:lnTo>
                    <a:lnTo>
                      <a:pt x="0" y="285749"/>
                    </a:lnTo>
                    <a:lnTo>
                      <a:pt x="0" y="33047"/>
                    </a:lnTo>
                    <a:lnTo>
                      <a:pt x="28187" y="966"/>
                    </a:lnTo>
                    <a:lnTo>
                      <a:pt x="33047" y="0"/>
                    </a:lnTo>
                    <a:lnTo>
                      <a:pt x="1519527" y="0"/>
                    </a:lnTo>
                    <a:lnTo>
                      <a:pt x="1551607" y="28187"/>
                    </a:lnTo>
                    <a:lnTo>
                      <a:pt x="1552574" y="33047"/>
                    </a:lnTo>
                    <a:lnTo>
                      <a:pt x="1552574" y="290802"/>
                    </a:lnTo>
                    <a:lnTo>
                      <a:pt x="1524387" y="322883"/>
                    </a:lnTo>
                    <a:lnTo>
                      <a:pt x="1519527" y="323849"/>
                    </a:lnTo>
                    <a:close/>
                  </a:path>
                </a:pathLst>
              </a:custGeom>
              <a:solidFill>
                <a:srgbClr val="333333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60" name="object 53">
                <a:extLst>
                  <a:ext uri="{FF2B5EF4-FFF2-40B4-BE49-F238E27FC236}">
                    <a16:creationId xmlns:a16="http://schemas.microsoft.com/office/drawing/2014/main" id="{AF310D7A-77B2-44E9-9EC0-294918CA6747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13183803" y="6547584"/>
                <a:ext cx="133349" cy="133349"/>
              </a:xfrm>
              <a:prstGeom prst="rect">
                <a:avLst/>
              </a:prstGeom>
            </p:spPr>
          </p:pic>
        </p:grpSp>
        <p:sp>
          <p:nvSpPr>
            <p:cNvPr id="58" name="object 54">
              <a:hlinkClick r:id="rId9"/>
              <a:extLst>
                <a:ext uri="{FF2B5EF4-FFF2-40B4-BE49-F238E27FC236}">
                  <a16:creationId xmlns:a16="http://schemas.microsoft.com/office/drawing/2014/main" id="{C2B54B3B-5332-43D4-B96C-4B4869D74334}"/>
                </a:ext>
              </a:extLst>
            </p:cNvPr>
            <p:cNvSpPr txBox="1"/>
            <p:nvPr/>
          </p:nvSpPr>
          <p:spPr>
            <a:xfrm>
              <a:off x="12915900" y="6547584"/>
              <a:ext cx="1461952" cy="16587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1">
                <a:lnSpc>
                  <a:spcPts val="700"/>
                </a:lnSpc>
              </a:pPr>
              <a: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  <a:t>Réalisation</a:t>
              </a:r>
              <a:b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</a:br>
              <a:r>
                <a:rPr lang="fr-FR" sz="800" dirty="0">
                  <a:solidFill>
                    <a:srgbClr val="FFFFFF"/>
                  </a:solidFill>
                  <a:latin typeface="Montserrat"/>
                  <a:cs typeface="Montserrat"/>
                </a:rPr>
                <a:t>www.konsors.fr</a:t>
              </a:r>
              <a:endParaRPr sz="1000" dirty="0">
                <a:latin typeface="Montserrat"/>
                <a:cs typeface="Montserrat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4097000" cy="6856413"/>
          </a:xfrm>
          <a:custGeom>
            <a:avLst/>
            <a:gdLst/>
            <a:ahLst/>
            <a:cxnLst/>
            <a:rect l="l" t="t" r="r" b="b"/>
            <a:pathLst>
              <a:path w="14097000" h="9296400">
                <a:moveTo>
                  <a:pt x="14096998" y="9296399"/>
                </a:moveTo>
                <a:lnTo>
                  <a:pt x="0" y="9296399"/>
                </a:lnTo>
                <a:lnTo>
                  <a:pt x="0" y="0"/>
                </a:lnTo>
                <a:lnTo>
                  <a:pt x="14096998" y="0"/>
                </a:lnTo>
                <a:lnTo>
                  <a:pt x="14096998" y="9296399"/>
                </a:lnTo>
                <a:close/>
              </a:path>
            </a:pathLst>
          </a:custGeom>
          <a:solidFill>
            <a:srgbClr val="092E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306176" y="638628"/>
            <a:ext cx="2857500" cy="4762500"/>
          </a:xfrm>
          <a:custGeom>
            <a:avLst/>
            <a:gdLst/>
            <a:ahLst/>
            <a:cxnLst/>
            <a:rect l="l" t="t" r="r" b="b"/>
            <a:pathLst>
              <a:path w="2857500" h="4762500">
                <a:moveTo>
                  <a:pt x="2381249" y="4762499"/>
                </a:moveTo>
                <a:lnTo>
                  <a:pt x="2322810" y="4761781"/>
                </a:lnTo>
                <a:lnTo>
                  <a:pt x="2264406" y="4759630"/>
                </a:lnTo>
                <a:lnTo>
                  <a:pt x="2206073" y="4756047"/>
                </a:lnTo>
                <a:lnTo>
                  <a:pt x="2147846" y="4751033"/>
                </a:lnTo>
                <a:lnTo>
                  <a:pt x="2089758" y="4744591"/>
                </a:lnTo>
                <a:lnTo>
                  <a:pt x="2031846" y="4736725"/>
                </a:lnTo>
                <a:lnTo>
                  <a:pt x="1974145" y="4727441"/>
                </a:lnTo>
                <a:lnTo>
                  <a:pt x="1916689" y="4716743"/>
                </a:lnTo>
                <a:lnTo>
                  <a:pt x="1859513" y="4704639"/>
                </a:lnTo>
                <a:lnTo>
                  <a:pt x="1802652" y="4691135"/>
                </a:lnTo>
                <a:lnTo>
                  <a:pt x="1746138" y="4676240"/>
                </a:lnTo>
                <a:lnTo>
                  <a:pt x="1690008" y="4659963"/>
                </a:lnTo>
                <a:lnTo>
                  <a:pt x="1634293" y="4642312"/>
                </a:lnTo>
                <a:lnTo>
                  <a:pt x="1579030" y="4623300"/>
                </a:lnTo>
                <a:lnTo>
                  <a:pt x="1524248" y="4602937"/>
                </a:lnTo>
                <a:lnTo>
                  <a:pt x="1469983" y="4581236"/>
                </a:lnTo>
                <a:lnTo>
                  <a:pt x="1416267" y="4558210"/>
                </a:lnTo>
                <a:lnTo>
                  <a:pt x="1363134" y="4533872"/>
                </a:lnTo>
                <a:lnTo>
                  <a:pt x="1310612" y="4508239"/>
                </a:lnTo>
                <a:lnTo>
                  <a:pt x="1258735" y="4481324"/>
                </a:lnTo>
                <a:lnTo>
                  <a:pt x="1207535" y="4453143"/>
                </a:lnTo>
                <a:lnTo>
                  <a:pt x="1157041" y="4423714"/>
                </a:lnTo>
                <a:lnTo>
                  <a:pt x="1107285" y="4393055"/>
                </a:lnTo>
                <a:lnTo>
                  <a:pt x="1058298" y="4361185"/>
                </a:lnTo>
                <a:lnTo>
                  <a:pt x="1010106" y="4328122"/>
                </a:lnTo>
                <a:lnTo>
                  <a:pt x="962741" y="4293886"/>
                </a:lnTo>
                <a:lnTo>
                  <a:pt x="916229" y="4258498"/>
                </a:lnTo>
                <a:lnTo>
                  <a:pt x="870601" y="4221980"/>
                </a:lnTo>
                <a:lnTo>
                  <a:pt x="825881" y="4184352"/>
                </a:lnTo>
                <a:lnTo>
                  <a:pt x="782099" y="4145638"/>
                </a:lnTo>
                <a:lnTo>
                  <a:pt x="739281" y="4105862"/>
                </a:lnTo>
                <a:lnTo>
                  <a:pt x="697451" y="4065047"/>
                </a:lnTo>
                <a:lnTo>
                  <a:pt x="656636" y="4023217"/>
                </a:lnTo>
                <a:lnTo>
                  <a:pt x="616859" y="3980398"/>
                </a:lnTo>
                <a:lnTo>
                  <a:pt x="578146" y="3936616"/>
                </a:lnTo>
                <a:lnTo>
                  <a:pt x="540519" y="3891897"/>
                </a:lnTo>
                <a:lnTo>
                  <a:pt x="504000" y="3846268"/>
                </a:lnTo>
                <a:lnTo>
                  <a:pt x="468612" y="3799757"/>
                </a:lnTo>
                <a:lnTo>
                  <a:pt x="434375" y="3752391"/>
                </a:lnTo>
                <a:lnTo>
                  <a:pt x="401312" y="3704200"/>
                </a:lnTo>
                <a:lnTo>
                  <a:pt x="369441" y="3655211"/>
                </a:lnTo>
                <a:lnTo>
                  <a:pt x="338783" y="3605456"/>
                </a:lnTo>
                <a:lnTo>
                  <a:pt x="309355" y="3554962"/>
                </a:lnTo>
                <a:lnTo>
                  <a:pt x="281174" y="3503762"/>
                </a:lnTo>
                <a:lnTo>
                  <a:pt x="254259" y="3451885"/>
                </a:lnTo>
                <a:lnTo>
                  <a:pt x="228624" y="3399364"/>
                </a:lnTo>
                <a:lnTo>
                  <a:pt x="204287" y="3346229"/>
                </a:lnTo>
                <a:lnTo>
                  <a:pt x="181261" y="3292513"/>
                </a:lnTo>
                <a:lnTo>
                  <a:pt x="159559" y="3238249"/>
                </a:lnTo>
                <a:lnTo>
                  <a:pt x="139197" y="3183468"/>
                </a:lnTo>
                <a:lnTo>
                  <a:pt x="120185" y="3128204"/>
                </a:lnTo>
                <a:lnTo>
                  <a:pt x="102534" y="3072489"/>
                </a:lnTo>
                <a:lnTo>
                  <a:pt x="86257" y="3016358"/>
                </a:lnTo>
                <a:lnTo>
                  <a:pt x="71362" y="2959845"/>
                </a:lnTo>
                <a:lnTo>
                  <a:pt x="57858" y="2902983"/>
                </a:lnTo>
                <a:lnTo>
                  <a:pt x="45754" y="2845807"/>
                </a:lnTo>
                <a:lnTo>
                  <a:pt x="35056" y="2788352"/>
                </a:lnTo>
                <a:lnTo>
                  <a:pt x="25772" y="2730651"/>
                </a:lnTo>
                <a:lnTo>
                  <a:pt x="17907" y="2672740"/>
                </a:lnTo>
                <a:lnTo>
                  <a:pt x="11466" y="2614653"/>
                </a:lnTo>
                <a:lnTo>
                  <a:pt x="6452" y="2556425"/>
                </a:lnTo>
                <a:lnTo>
                  <a:pt x="2868" y="2498092"/>
                </a:lnTo>
                <a:lnTo>
                  <a:pt x="717" y="2439688"/>
                </a:lnTo>
                <a:lnTo>
                  <a:pt x="0" y="2381249"/>
                </a:lnTo>
                <a:lnTo>
                  <a:pt x="179" y="2352025"/>
                </a:lnTo>
                <a:lnTo>
                  <a:pt x="1613" y="2293604"/>
                </a:lnTo>
                <a:lnTo>
                  <a:pt x="4481" y="2235227"/>
                </a:lnTo>
                <a:lnTo>
                  <a:pt x="8780" y="2176947"/>
                </a:lnTo>
                <a:lnTo>
                  <a:pt x="14509" y="2118781"/>
                </a:lnTo>
                <a:lnTo>
                  <a:pt x="21662" y="2060781"/>
                </a:lnTo>
                <a:lnTo>
                  <a:pt x="30237" y="2002966"/>
                </a:lnTo>
                <a:lnTo>
                  <a:pt x="40228" y="1945388"/>
                </a:lnTo>
                <a:lnTo>
                  <a:pt x="51631" y="1888063"/>
                </a:lnTo>
                <a:lnTo>
                  <a:pt x="64435" y="1831044"/>
                </a:lnTo>
                <a:lnTo>
                  <a:pt x="78636" y="1774348"/>
                </a:lnTo>
                <a:lnTo>
                  <a:pt x="94223" y="1718026"/>
                </a:lnTo>
                <a:lnTo>
                  <a:pt x="111189" y="1662095"/>
                </a:lnTo>
                <a:lnTo>
                  <a:pt x="129520" y="1606605"/>
                </a:lnTo>
                <a:lnTo>
                  <a:pt x="149211" y="1551574"/>
                </a:lnTo>
                <a:lnTo>
                  <a:pt x="170242" y="1497051"/>
                </a:lnTo>
                <a:lnTo>
                  <a:pt x="192609" y="1443053"/>
                </a:lnTo>
                <a:lnTo>
                  <a:pt x="216291" y="1389628"/>
                </a:lnTo>
                <a:lnTo>
                  <a:pt x="241280" y="1336792"/>
                </a:lnTo>
                <a:lnTo>
                  <a:pt x="267555" y="1284593"/>
                </a:lnTo>
                <a:lnTo>
                  <a:pt x="295108" y="1233047"/>
                </a:lnTo>
                <a:lnTo>
                  <a:pt x="323912" y="1182200"/>
                </a:lnTo>
                <a:lnTo>
                  <a:pt x="353960" y="1132068"/>
                </a:lnTo>
                <a:lnTo>
                  <a:pt x="385225" y="1082695"/>
                </a:lnTo>
                <a:lnTo>
                  <a:pt x="417697" y="1034098"/>
                </a:lnTo>
                <a:lnTo>
                  <a:pt x="451347" y="986319"/>
                </a:lnTo>
                <a:lnTo>
                  <a:pt x="486164" y="939374"/>
                </a:lnTo>
                <a:lnTo>
                  <a:pt x="522118" y="893304"/>
                </a:lnTo>
                <a:lnTo>
                  <a:pt x="559197" y="848123"/>
                </a:lnTo>
                <a:lnTo>
                  <a:pt x="597366" y="803873"/>
                </a:lnTo>
                <a:lnTo>
                  <a:pt x="636617" y="760566"/>
                </a:lnTo>
                <a:lnTo>
                  <a:pt x="676913" y="718242"/>
                </a:lnTo>
                <a:lnTo>
                  <a:pt x="718243" y="676913"/>
                </a:lnTo>
                <a:lnTo>
                  <a:pt x="760567" y="636618"/>
                </a:lnTo>
                <a:lnTo>
                  <a:pt x="803873" y="597367"/>
                </a:lnTo>
                <a:lnTo>
                  <a:pt x="848124" y="559196"/>
                </a:lnTo>
                <a:lnTo>
                  <a:pt x="893305" y="522118"/>
                </a:lnTo>
                <a:lnTo>
                  <a:pt x="939375" y="486164"/>
                </a:lnTo>
                <a:lnTo>
                  <a:pt x="986320" y="451347"/>
                </a:lnTo>
                <a:lnTo>
                  <a:pt x="1034099" y="417697"/>
                </a:lnTo>
                <a:lnTo>
                  <a:pt x="1082695" y="385225"/>
                </a:lnTo>
                <a:lnTo>
                  <a:pt x="1132067" y="353961"/>
                </a:lnTo>
                <a:lnTo>
                  <a:pt x="1182200" y="323913"/>
                </a:lnTo>
                <a:lnTo>
                  <a:pt x="1233047" y="295108"/>
                </a:lnTo>
                <a:lnTo>
                  <a:pt x="1284593" y="267556"/>
                </a:lnTo>
                <a:lnTo>
                  <a:pt x="1336792" y="241281"/>
                </a:lnTo>
                <a:lnTo>
                  <a:pt x="1389627" y="216292"/>
                </a:lnTo>
                <a:lnTo>
                  <a:pt x="1443052" y="192610"/>
                </a:lnTo>
                <a:lnTo>
                  <a:pt x="1497051" y="170243"/>
                </a:lnTo>
                <a:lnTo>
                  <a:pt x="1551574" y="149211"/>
                </a:lnTo>
                <a:lnTo>
                  <a:pt x="1606605" y="129521"/>
                </a:lnTo>
                <a:lnTo>
                  <a:pt x="1662095" y="111190"/>
                </a:lnTo>
                <a:lnTo>
                  <a:pt x="1718026" y="94224"/>
                </a:lnTo>
                <a:lnTo>
                  <a:pt x="1774348" y="78637"/>
                </a:lnTo>
                <a:lnTo>
                  <a:pt x="1831044" y="64435"/>
                </a:lnTo>
                <a:lnTo>
                  <a:pt x="1888062" y="51631"/>
                </a:lnTo>
                <a:lnTo>
                  <a:pt x="1945386" y="40229"/>
                </a:lnTo>
                <a:lnTo>
                  <a:pt x="2002965" y="30238"/>
                </a:lnTo>
                <a:lnTo>
                  <a:pt x="2060780" y="21662"/>
                </a:lnTo>
                <a:lnTo>
                  <a:pt x="2118780" y="14509"/>
                </a:lnTo>
                <a:lnTo>
                  <a:pt x="2176946" y="8780"/>
                </a:lnTo>
                <a:lnTo>
                  <a:pt x="2235226" y="4481"/>
                </a:lnTo>
                <a:lnTo>
                  <a:pt x="2293604" y="1613"/>
                </a:lnTo>
                <a:lnTo>
                  <a:pt x="2352025" y="179"/>
                </a:lnTo>
                <a:lnTo>
                  <a:pt x="2381249" y="0"/>
                </a:lnTo>
                <a:lnTo>
                  <a:pt x="2410474" y="179"/>
                </a:lnTo>
                <a:lnTo>
                  <a:pt x="2468895" y="1613"/>
                </a:lnTo>
                <a:lnTo>
                  <a:pt x="2527272" y="4481"/>
                </a:lnTo>
                <a:lnTo>
                  <a:pt x="2585553" y="8780"/>
                </a:lnTo>
                <a:lnTo>
                  <a:pt x="2643719" y="14509"/>
                </a:lnTo>
                <a:lnTo>
                  <a:pt x="2701717" y="21662"/>
                </a:lnTo>
                <a:lnTo>
                  <a:pt x="2759532" y="30238"/>
                </a:lnTo>
                <a:lnTo>
                  <a:pt x="2817111" y="40229"/>
                </a:lnTo>
                <a:lnTo>
                  <a:pt x="2857500" y="48155"/>
                </a:lnTo>
                <a:lnTo>
                  <a:pt x="2857500" y="4714343"/>
                </a:lnTo>
                <a:lnTo>
                  <a:pt x="2817111" y="4722269"/>
                </a:lnTo>
                <a:lnTo>
                  <a:pt x="2759532" y="4732260"/>
                </a:lnTo>
                <a:lnTo>
                  <a:pt x="2701717" y="4740836"/>
                </a:lnTo>
                <a:lnTo>
                  <a:pt x="2643719" y="4747990"/>
                </a:lnTo>
                <a:lnTo>
                  <a:pt x="2585553" y="4753719"/>
                </a:lnTo>
                <a:lnTo>
                  <a:pt x="2527272" y="4758017"/>
                </a:lnTo>
                <a:lnTo>
                  <a:pt x="2468895" y="4760885"/>
                </a:lnTo>
                <a:lnTo>
                  <a:pt x="2410474" y="4762319"/>
                </a:lnTo>
                <a:lnTo>
                  <a:pt x="2381249" y="4762499"/>
                </a:lnTo>
                <a:close/>
              </a:path>
            </a:pathLst>
          </a:custGeom>
          <a:solidFill>
            <a:srgbClr val="FFFFFF">
              <a:alpha val="313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599" y="1066799"/>
            <a:ext cx="762000" cy="38100"/>
          </a:xfrm>
          <a:custGeom>
            <a:avLst/>
            <a:gdLst/>
            <a:ahLst/>
            <a:cxnLst/>
            <a:rect l="l" t="t" r="r" b="b"/>
            <a:pathLst>
              <a:path w="762000" h="38100">
                <a:moveTo>
                  <a:pt x="761999" y="38099"/>
                </a:moveTo>
                <a:lnTo>
                  <a:pt x="0" y="38099"/>
                </a:lnTo>
                <a:lnTo>
                  <a:pt x="0" y="0"/>
                </a:lnTo>
                <a:lnTo>
                  <a:pt x="761999" y="0"/>
                </a:lnTo>
                <a:lnTo>
                  <a:pt x="761999" y="380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76196" y="532606"/>
            <a:ext cx="5780968" cy="45461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pc="-120" dirty="0"/>
              <a:t>Annexes</a:t>
            </a:r>
            <a:r>
              <a:rPr spc="-85" dirty="0"/>
              <a:t> </a:t>
            </a:r>
            <a:r>
              <a:rPr dirty="0"/>
              <a:t>&amp;</a:t>
            </a:r>
            <a:r>
              <a:rPr spc="-150" dirty="0"/>
              <a:t> </a:t>
            </a:r>
            <a:r>
              <a:rPr spc="-80" dirty="0"/>
              <a:t>contact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99" y="1447799"/>
            <a:ext cx="142874" cy="190499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914399" y="1790699"/>
            <a:ext cx="4953000" cy="647700"/>
            <a:chOff x="914399" y="1790699"/>
            <a:chExt cx="4953000" cy="647700"/>
          </a:xfrm>
        </p:grpSpPr>
        <p:sp>
          <p:nvSpPr>
            <p:cNvPr id="8" name="object 8"/>
            <p:cNvSpPr/>
            <p:nvPr/>
          </p:nvSpPr>
          <p:spPr>
            <a:xfrm>
              <a:off x="914399" y="1790699"/>
              <a:ext cx="4953000" cy="647700"/>
            </a:xfrm>
            <a:custGeom>
              <a:avLst/>
              <a:gdLst/>
              <a:ahLst/>
              <a:cxnLst/>
              <a:rect l="l" t="t" r="r" b="b"/>
              <a:pathLst>
                <a:path w="4953000" h="647700">
                  <a:moveTo>
                    <a:pt x="4881802" y="647699"/>
                  </a:moveTo>
                  <a:lnTo>
                    <a:pt x="71196" y="647699"/>
                  </a:lnTo>
                  <a:lnTo>
                    <a:pt x="66241" y="647211"/>
                  </a:lnTo>
                  <a:lnTo>
                    <a:pt x="29705" y="632078"/>
                  </a:lnTo>
                  <a:lnTo>
                    <a:pt x="3885" y="596037"/>
                  </a:lnTo>
                  <a:lnTo>
                    <a:pt x="0" y="576503"/>
                  </a:lnTo>
                  <a:lnTo>
                    <a:pt x="0" y="571499"/>
                  </a:lnTo>
                  <a:lnTo>
                    <a:pt x="0" y="71196"/>
                  </a:lnTo>
                  <a:lnTo>
                    <a:pt x="15621" y="29705"/>
                  </a:lnTo>
                  <a:lnTo>
                    <a:pt x="51661" y="3885"/>
                  </a:lnTo>
                  <a:lnTo>
                    <a:pt x="71196" y="0"/>
                  </a:lnTo>
                  <a:lnTo>
                    <a:pt x="4881802" y="0"/>
                  </a:lnTo>
                  <a:lnTo>
                    <a:pt x="4923293" y="15621"/>
                  </a:lnTo>
                  <a:lnTo>
                    <a:pt x="4949113" y="51661"/>
                  </a:lnTo>
                  <a:lnTo>
                    <a:pt x="4952999" y="71196"/>
                  </a:lnTo>
                  <a:lnTo>
                    <a:pt x="4952999" y="576503"/>
                  </a:lnTo>
                  <a:lnTo>
                    <a:pt x="4937376" y="617994"/>
                  </a:lnTo>
                  <a:lnTo>
                    <a:pt x="4901337" y="643814"/>
                  </a:lnTo>
                  <a:lnTo>
                    <a:pt x="4886757" y="647211"/>
                  </a:lnTo>
                  <a:lnTo>
                    <a:pt x="4881802" y="64769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66799" y="192404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9"/>
                  </a:lnTo>
                  <a:lnTo>
                    <a:pt x="100697" y="358507"/>
                  </a:lnTo>
                  <a:lnTo>
                    <a:pt x="62575" y="331659"/>
                  </a:lnTo>
                  <a:lnTo>
                    <a:pt x="32104" y="296335"/>
                  </a:lnTo>
                  <a:lnTo>
                    <a:pt x="11130" y="254666"/>
                  </a:lnTo>
                  <a:lnTo>
                    <a:pt x="914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200" y="135199"/>
                  </a:lnTo>
                  <a:lnTo>
                    <a:pt x="27095" y="92572"/>
                  </a:lnTo>
                  <a:lnTo>
                    <a:pt x="55796" y="55796"/>
                  </a:lnTo>
                  <a:lnTo>
                    <a:pt x="92572" y="27095"/>
                  </a:lnTo>
                  <a:lnTo>
                    <a:pt x="135200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5"/>
                  </a:lnTo>
                  <a:lnTo>
                    <a:pt x="325203" y="55796"/>
                  </a:lnTo>
                  <a:lnTo>
                    <a:pt x="353903" y="92572"/>
                  </a:lnTo>
                  <a:lnTo>
                    <a:pt x="372799" y="135199"/>
                  </a:lnTo>
                  <a:lnTo>
                    <a:pt x="380771" y="181141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9"/>
                  </a:lnTo>
                  <a:lnTo>
                    <a:pt x="353903" y="288427"/>
                  </a:lnTo>
                  <a:lnTo>
                    <a:pt x="325203" y="325203"/>
                  </a:lnTo>
                  <a:lnTo>
                    <a:pt x="288427" y="353903"/>
                  </a:lnTo>
                  <a:lnTo>
                    <a:pt x="245799" y="372799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4AF37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00149" y="2038349"/>
              <a:ext cx="114299" cy="152399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914399" y="2533649"/>
            <a:ext cx="4953000" cy="647700"/>
            <a:chOff x="914399" y="2533649"/>
            <a:chExt cx="4953000" cy="647700"/>
          </a:xfrm>
        </p:grpSpPr>
        <p:sp>
          <p:nvSpPr>
            <p:cNvPr id="12" name="object 12"/>
            <p:cNvSpPr/>
            <p:nvPr/>
          </p:nvSpPr>
          <p:spPr>
            <a:xfrm>
              <a:off x="914399" y="2533649"/>
              <a:ext cx="4953000" cy="647700"/>
            </a:xfrm>
            <a:custGeom>
              <a:avLst/>
              <a:gdLst/>
              <a:ahLst/>
              <a:cxnLst/>
              <a:rect l="l" t="t" r="r" b="b"/>
              <a:pathLst>
                <a:path w="4953000" h="647700">
                  <a:moveTo>
                    <a:pt x="4881802" y="647699"/>
                  </a:moveTo>
                  <a:lnTo>
                    <a:pt x="71196" y="647699"/>
                  </a:lnTo>
                  <a:lnTo>
                    <a:pt x="66241" y="647211"/>
                  </a:lnTo>
                  <a:lnTo>
                    <a:pt x="29705" y="632077"/>
                  </a:lnTo>
                  <a:lnTo>
                    <a:pt x="3885" y="596037"/>
                  </a:lnTo>
                  <a:lnTo>
                    <a:pt x="0" y="576503"/>
                  </a:lnTo>
                  <a:lnTo>
                    <a:pt x="0" y="571499"/>
                  </a:lnTo>
                  <a:lnTo>
                    <a:pt x="0" y="71196"/>
                  </a:lnTo>
                  <a:lnTo>
                    <a:pt x="15621" y="29704"/>
                  </a:lnTo>
                  <a:lnTo>
                    <a:pt x="51661" y="3885"/>
                  </a:lnTo>
                  <a:lnTo>
                    <a:pt x="71196" y="0"/>
                  </a:lnTo>
                  <a:lnTo>
                    <a:pt x="4881802" y="0"/>
                  </a:lnTo>
                  <a:lnTo>
                    <a:pt x="4923293" y="15621"/>
                  </a:lnTo>
                  <a:lnTo>
                    <a:pt x="4949113" y="51661"/>
                  </a:lnTo>
                  <a:lnTo>
                    <a:pt x="4952999" y="71196"/>
                  </a:lnTo>
                  <a:lnTo>
                    <a:pt x="4952999" y="576503"/>
                  </a:lnTo>
                  <a:lnTo>
                    <a:pt x="4937376" y="617994"/>
                  </a:lnTo>
                  <a:lnTo>
                    <a:pt x="4901337" y="643813"/>
                  </a:lnTo>
                  <a:lnTo>
                    <a:pt x="4886757" y="647211"/>
                  </a:lnTo>
                  <a:lnTo>
                    <a:pt x="4881802" y="64769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66799" y="266699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8"/>
                  </a:lnTo>
                  <a:lnTo>
                    <a:pt x="100697" y="358507"/>
                  </a:lnTo>
                  <a:lnTo>
                    <a:pt x="62575" y="331659"/>
                  </a:lnTo>
                  <a:lnTo>
                    <a:pt x="32104" y="296335"/>
                  </a:lnTo>
                  <a:lnTo>
                    <a:pt x="11130" y="254666"/>
                  </a:lnTo>
                  <a:lnTo>
                    <a:pt x="914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200" y="135199"/>
                  </a:lnTo>
                  <a:lnTo>
                    <a:pt x="27095" y="92572"/>
                  </a:lnTo>
                  <a:lnTo>
                    <a:pt x="55796" y="55796"/>
                  </a:lnTo>
                  <a:lnTo>
                    <a:pt x="92572" y="27095"/>
                  </a:lnTo>
                  <a:lnTo>
                    <a:pt x="135200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5"/>
                  </a:lnTo>
                  <a:lnTo>
                    <a:pt x="325203" y="55796"/>
                  </a:lnTo>
                  <a:lnTo>
                    <a:pt x="353903" y="92572"/>
                  </a:lnTo>
                  <a:lnTo>
                    <a:pt x="372799" y="135199"/>
                  </a:lnTo>
                  <a:lnTo>
                    <a:pt x="380771" y="181141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9"/>
                  </a:lnTo>
                  <a:lnTo>
                    <a:pt x="353903" y="288427"/>
                  </a:lnTo>
                  <a:lnTo>
                    <a:pt x="325203" y="325203"/>
                  </a:lnTo>
                  <a:lnTo>
                    <a:pt x="288427" y="353903"/>
                  </a:lnTo>
                  <a:lnTo>
                    <a:pt x="245799" y="372798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4AF37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71574" y="2790824"/>
              <a:ext cx="171449" cy="133349"/>
            </a:xfrm>
            <a:prstGeom prst="rect">
              <a:avLst/>
            </a:prstGeom>
          </p:spPr>
        </p:pic>
      </p:grpSp>
      <p:grpSp>
        <p:nvGrpSpPr>
          <p:cNvPr id="15" name="object 15"/>
          <p:cNvGrpSpPr/>
          <p:nvPr/>
        </p:nvGrpSpPr>
        <p:grpSpPr>
          <a:xfrm>
            <a:off x="914399" y="3276599"/>
            <a:ext cx="4953000" cy="647700"/>
            <a:chOff x="914399" y="3276599"/>
            <a:chExt cx="4953000" cy="647700"/>
          </a:xfrm>
        </p:grpSpPr>
        <p:sp>
          <p:nvSpPr>
            <p:cNvPr id="16" name="object 16"/>
            <p:cNvSpPr/>
            <p:nvPr/>
          </p:nvSpPr>
          <p:spPr>
            <a:xfrm>
              <a:off x="914399" y="3276599"/>
              <a:ext cx="4953000" cy="647700"/>
            </a:xfrm>
            <a:custGeom>
              <a:avLst/>
              <a:gdLst/>
              <a:ahLst/>
              <a:cxnLst/>
              <a:rect l="l" t="t" r="r" b="b"/>
              <a:pathLst>
                <a:path w="4953000" h="647700">
                  <a:moveTo>
                    <a:pt x="4881802" y="647699"/>
                  </a:moveTo>
                  <a:lnTo>
                    <a:pt x="71196" y="647699"/>
                  </a:lnTo>
                  <a:lnTo>
                    <a:pt x="66241" y="647211"/>
                  </a:lnTo>
                  <a:lnTo>
                    <a:pt x="29705" y="632077"/>
                  </a:lnTo>
                  <a:lnTo>
                    <a:pt x="3885" y="596037"/>
                  </a:lnTo>
                  <a:lnTo>
                    <a:pt x="0" y="576503"/>
                  </a:lnTo>
                  <a:lnTo>
                    <a:pt x="0" y="571499"/>
                  </a:lnTo>
                  <a:lnTo>
                    <a:pt x="0" y="71196"/>
                  </a:lnTo>
                  <a:lnTo>
                    <a:pt x="15621" y="29705"/>
                  </a:lnTo>
                  <a:lnTo>
                    <a:pt x="51661" y="3885"/>
                  </a:lnTo>
                  <a:lnTo>
                    <a:pt x="71196" y="0"/>
                  </a:lnTo>
                  <a:lnTo>
                    <a:pt x="4881802" y="0"/>
                  </a:lnTo>
                  <a:lnTo>
                    <a:pt x="4923293" y="15621"/>
                  </a:lnTo>
                  <a:lnTo>
                    <a:pt x="4949113" y="51661"/>
                  </a:lnTo>
                  <a:lnTo>
                    <a:pt x="4952999" y="71196"/>
                  </a:lnTo>
                  <a:lnTo>
                    <a:pt x="4952999" y="576503"/>
                  </a:lnTo>
                  <a:lnTo>
                    <a:pt x="4937376" y="617994"/>
                  </a:lnTo>
                  <a:lnTo>
                    <a:pt x="4901337" y="643813"/>
                  </a:lnTo>
                  <a:lnTo>
                    <a:pt x="4886757" y="647211"/>
                  </a:lnTo>
                  <a:lnTo>
                    <a:pt x="4881802" y="64769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66799" y="340994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9"/>
                  </a:lnTo>
                  <a:lnTo>
                    <a:pt x="100697" y="358507"/>
                  </a:lnTo>
                  <a:lnTo>
                    <a:pt x="62575" y="331659"/>
                  </a:lnTo>
                  <a:lnTo>
                    <a:pt x="32104" y="296335"/>
                  </a:lnTo>
                  <a:lnTo>
                    <a:pt x="11130" y="254666"/>
                  </a:lnTo>
                  <a:lnTo>
                    <a:pt x="914" y="209172"/>
                  </a:lnTo>
                  <a:lnTo>
                    <a:pt x="0" y="190499"/>
                  </a:lnTo>
                  <a:lnTo>
                    <a:pt x="228" y="181140"/>
                  </a:lnTo>
                  <a:lnTo>
                    <a:pt x="8200" y="135199"/>
                  </a:lnTo>
                  <a:lnTo>
                    <a:pt x="27095" y="92571"/>
                  </a:lnTo>
                  <a:lnTo>
                    <a:pt x="55796" y="55796"/>
                  </a:lnTo>
                  <a:lnTo>
                    <a:pt x="92572" y="27095"/>
                  </a:lnTo>
                  <a:lnTo>
                    <a:pt x="135200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5"/>
                  </a:lnTo>
                  <a:lnTo>
                    <a:pt x="325203" y="55796"/>
                  </a:lnTo>
                  <a:lnTo>
                    <a:pt x="353903" y="92572"/>
                  </a:lnTo>
                  <a:lnTo>
                    <a:pt x="372799" y="135199"/>
                  </a:lnTo>
                  <a:lnTo>
                    <a:pt x="380771" y="181140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9"/>
                  </a:lnTo>
                  <a:lnTo>
                    <a:pt x="353903" y="288427"/>
                  </a:lnTo>
                  <a:lnTo>
                    <a:pt x="325203" y="325203"/>
                  </a:lnTo>
                  <a:lnTo>
                    <a:pt x="288427" y="353903"/>
                  </a:lnTo>
                  <a:lnTo>
                    <a:pt x="245799" y="372798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4AF37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71574" y="3524249"/>
              <a:ext cx="171449" cy="151507"/>
            </a:xfrm>
            <a:prstGeom prst="rect">
              <a:avLst/>
            </a:prstGeom>
          </p:spPr>
        </p:pic>
      </p:grpSp>
      <p:grpSp>
        <p:nvGrpSpPr>
          <p:cNvPr id="19" name="object 19"/>
          <p:cNvGrpSpPr/>
          <p:nvPr/>
        </p:nvGrpSpPr>
        <p:grpSpPr>
          <a:xfrm>
            <a:off x="914399" y="4019549"/>
            <a:ext cx="4953000" cy="647700"/>
            <a:chOff x="914399" y="4019549"/>
            <a:chExt cx="4953000" cy="647700"/>
          </a:xfrm>
        </p:grpSpPr>
        <p:sp>
          <p:nvSpPr>
            <p:cNvPr id="20" name="object 20"/>
            <p:cNvSpPr/>
            <p:nvPr/>
          </p:nvSpPr>
          <p:spPr>
            <a:xfrm>
              <a:off x="914399" y="4019549"/>
              <a:ext cx="4953000" cy="647700"/>
            </a:xfrm>
            <a:custGeom>
              <a:avLst/>
              <a:gdLst/>
              <a:ahLst/>
              <a:cxnLst/>
              <a:rect l="l" t="t" r="r" b="b"/>
              <a:pathLst>
                <a:path w="4953000" h="647700">
                  <a:moveTo>
                    <a:pt x="4881802" y="647699"/>
                  </a:moveTo>
                  <a:lnTo>
                    <a:pt x="71196" y="647699"/>
                  </a:lnTo>
                  <a:lnTo>
                    <a:pt x="66241" y="647211"/>
                  </a:lnTo>
                  <a:lnTo>
                    <a:pt x="29705" y="632077"/>
                  </a:lnTo>
                  <a:lnTo>
                    <a:pt x="3885" y="596037"/>
                  </a:lnTo>
                  <a:lnTo>
                    <a:pt x="0" y="576503"/>
                  </a:lnTo>
                  <a:lnTo>
                    <a:pt x="0" y="571499"/>
                  </a:lnTo>
                  <a:lnTo>
                    <a:pt x="0" y="71196"/>
                  </a:lnTo>
                  <a:lnTo>
                    <a:pt x="15621" y="29704"/>
                  </a:lnTo>
                  <a:lnTo>
                    <a:pt x="51661" y="3885"/>
                  </a:lnTo>
                  <a:lnTo>
                    <a:pt x="71196" y="0"/>
                  </a:lnTo>
                  <a:lnTo>
                    <a:pt x="4881802" y="0"/>
                  </a:lnTo>
                  <a:lnTo>
                    <a:pt x="4923293" y="15621"/>
                  </a:lnTo>
                  <a:lnTo>
                    <a:pt x="4949113" y="51661"/>
                  </a:lnTo>
                  <a:lnTo>
                    <a:pt x="4952999" y="71196"/>
                  </a:lnTo>
                  <a:lnTo>
                    <a:pt x="4952999" y="576503"/>
                  </a:lnTo>
                  <a:lnTo>
                    <a:pt x="4937376" y="617993"/>
                  </a:lnTo>
                  <a:lnTo>
                    <a:pt x="4901337" y="643813"/>
                  </a:lnTo>
                  <a:lnTo>
                    <a:pt x="4886757" y="647211"/>
                  </a:lnTo>
                  <a:lnTo>
                    <a:pt x="4881802" y="64769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66799" y="415289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8"/>
                  </a:lnTo>
                  <a:lnTo>
                    <a:pt x="100697" y="358507"/>
                  </a:lnTo>
                  <a:lnTo>
                    <a:pt x="62575" y="331659"/>
                  </a:lnTo>
                  <a:lnTo>
                    <a:pt x="32104" y="296335"/>
                  </a:lnTo>
                  <a:lnTo>
                    <a:pt x="11130" y="254666"/>
                  </a:lnTo>
                  <a:lnTo>
                    <a:pt x="914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200" y="135199"/>
                  </a:lnTo>
                  <a:lnTo>
                    <a:pt x="27095" y="92572"/>
                  </a:lnTo>
                  <a:lnTo>
                    <a:pt x="55796" y="55796"/>
                  </a:lnTo>
                  <a:lnTo>
                    <a:pt x="92572" y="27095"/>
                  </a:lnTo>
                  <a:lnTo>
                    <a:pt x="135200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5"/>
                  </a:lnTo>
                  <a:lnTo>
                    <a:pt x="325203" y="55796"/>
                  </a:lnTo>
                  <a:lnTo>
                    <a:pt x="353903" y="92572"/>
                  </a:lnTo>
                  <a:lnTo>
                    <a:pt x="372799" y="135199"/>
                  </a:lnTo>
                  <a:lnTo>
                    <a:pt x="380771" y="181141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9"/>
                  </a:lnTo>
                  <a:lnTo>
                    <a:pt x="353903" y="288426"/>
                  </a:lnTo>
                  <a:lnTo>
                    <a:pt x="325203" y="325203"/>
                  </a:lnTo>
                  <a:lnTo>
                    <a:pt x="288427" y="353903"/>
                  </a:lnTo>
                  <a:lnTo>
                    <a:pt x="245799" y="372798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4AF37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81099" y="4276724"/>
              <a:ext cx="152399" cy="133349"/>
            </a:xfrm>
            <a:prstGeom prst="rect">
              <a:avLst/>
            </a:prstGeom>
          </p:spPr>
        </p:pic>
      </p:grpSp>
      <p:grpSp>
        <p:nvGrpSpPr>
          <p:cNvPr id="23" name="object 23"/>
          <p:cNvGrpSpPr/>
          <p:nvPr/>
        </p:nvGrpSpPr>
        <p:grpSpPr>
          <a:xfrm>
            <a:off x="914399" y="4762500"/>
            <a:ext cx="4953000" cy="647700"/>
            <a:chOff x="914399" y="4762500"/>
            <a:chExt cx="4953000" cy="647700"/>
          </a:xfrm>
        </p:grpSpPr>
        <p:sp>
          <p:nvSpPr>
            <p:cNvPr id="24" name="object 24"/>
            <p:cNvSpPr/>
            <p:nvPr/>
          </p:nvSpPr>
          <p:spPr>
            <a:xfrm>
              <a:off x="914399" y="4762500"/>
              <a:ext cx="4953000" cy="647700"/>
            </a:xfrm>
            <a:custGeom>
              <a:avLst/>
              <a:gdLst/>
              <a:ahLst/>
              <a:cxnLst/>
              <a:rect l="l" t="t" r="r" b="b"/>
              <a:pathLst>
                <a:path w="4953000" h="647700">
                  <a:moveTo>
                    <a:pt x="4881802" y="647699"/>
                  </a:moveTo>
                  <a:lnTo>
                    <a:pt x="71196" y="647699"/>
                  </a:lnTo>
                  <a:lnTo>
                    <a:pt x="66241" y="647211"/>
                  </a:lnTo>
                  <a:lnTo>
                    <a:pt x="29705" y="632077"/>
                  </a:lnTo>
                  <a:lnTo>
                    <a:pt x="3885" y="596036"/>
                  </a:lnTo>
                  <a:lnTo>
                    <a:pt x="0" y="576503"/>
                  </a:lnTo>
                  <a:lnTo>
                    <a:pt x="0" y="571499"/>
                  </a:lnTo>
                  <a:lnTo>
                    <a:pt x="0" y="71195"/>
                  </a:lnTo>
                  <a:lnTo>
                    <a:pt x="15621" y="29704"/>
                  </a:lnTo>
                  <a:lnTo>
                    <a:pt x="51661" y="3884"/>
                  </a:lnTo>
                  <a:lnTo>
                    <a:pt x="71196" y="0"/>
                  </a:lnTo>
                  <a:lnTo>
                    <a:pt x="4881802" y="0"/>
                  </a:lnTo>
                  <a:lnTo>
                    <a:pt x="4923293" y="15620"/>
                  </a:lnTo>
                  <a:lnTo>
                    <a:pt x="4949113" y="51661"/>
                  </a:lnTo>
                  <a:lnTo>
                    <a:pt x="4952999" y="71195"/>
                  </a:lnTo>
                  <a:lnTo>
                    <a:pt x="4952999" y="576503"/>
                  </a:lnTo>
                  <a:lnTo>
                    <a:pt x="4937376" y="617993"/>
                  </a:lnTo>
                  <a:lnTo>
                    <a:pt x="4901337" y="643813"/>
                  </a:lnTo>
                  <a:lnTo>
                    <a:pt x="4886757" y="647211"/>
                  </a:lnTo>
                  <a:lnTo>
                    <a:pt x="4881802" y="64769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066799" y="489584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9"/>
                  </a:lnTo>
                  <a:lnTo>
                    <a:pt x="100697" y="358507"/>
                  </a:lnTo>
                  <a:lnTo>
                    <a:pt x="62575" y="331658"/>
                  </a:lnTo>
                  <a:lnTo>
                    <a:pt x="32104" y="296335"/>
                  </a:lnTo>
                  <a:lnTo>
                    <a:pt x="11130" y="254666"/>
                  </a:lnTo>
                  <a:lnTo>
                    <a:pt x="914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200" y="135199"/>
                  </a:lnTo>
                  <a:lnTo>
                    <a:pt x="27095" y="92571"/>
                  </a:lnTo>
                  <a:lnTo>
                    <a:pt x="55796" y="55796"/>
                  </a:lnTo>
                  <a:lnTo>
                    <a:pt x="92572" y="27095"/>
                  </a:lnTo>
                  <a:lnTo>
                    <a:pt x="135200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5"/>
                  </a:lnTo>
                  <a:lnTo>
                    <a:pt x="325203" y="55796"/>
                  </a:lnTo>
                  <a:lnTo>
                    <a:pt x="353903" y="92571"/>
                  </a:lnTo>
                  <a:lnTo>
                    <a:pt x="372799" y="135199"/>
                  </a:lnTo>
                  <a:lnTo>
                    <a:pt x="380771" y="181141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9"/>
                  </a:lnTo>
                  <a:lnTo>
                    <a:pt x="353903" y="288426"/>
                  </a:lnTo>
                  <a:lnTo>
                    <a:pt x="325203" y="325203"/>
                  </a:lnTo>
                  <a:lnTo>
                    <a:pt x="288427" y="353904"/>
                  </a:lnTo>
                  <a:lnTo>
                    <a:pt x="245799" y="372799"/>
                  </a:lnTo>
                  <a:lnTo>
                    <a:pt x="199858" y="380770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4AF37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85832" y="5010149"/>
              <a:ext cx="142934" cy="152161"/>
            </a:xfrm>
            <a:prstGeom prst="rect">
              <a:avLst/>
            </a:prstGeom>
          </p:spPr>
        </p:pic>
      </p:grpSp>
      <p:sp>
        <p:nvSpPr>
          <p:cNvPr id="27" name="object 27"/>
          <p:cNvSpPr txBox="1"/>
          <p:nvPr/>
        </p:nvSpPr>
        <p:spPr>
          <a:xfrm>
            <a:off x="881380" y="1416561"/>
            <a:ext cx="273812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sz="1600" b="1" spc="-95" dirty="0">
                <a:solidFill>
                  <a:srgbClr val="D4AF37"/>
                </a:solidFill>
                <a:latin typeface="Montserrat SemiBold"/>
                <a:cs typeface="Montserrat SemiBold"/>
              </a:rPr>
              <a:t>DOCUMENTS</a:t>
            </a:r>
            <a:r>
              <a:rPr sz="1600" b="1" spc="55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600" b="1" spc="-65" dirty="0">
                <a:solidFill>
                  <a:srgbClr val="D4AF37"/>
                </a:solidFill>
                <a:latin typeface="Montserrat SemiBold"/>
                <a:cs typeface="Montserrat SemiBold"/>
              </a:rPr>
              <a:t>DISPONIBLES</a:t>
            </a:r>
            <a:endParaRPr sz="1600" dirty="0">
              <a:latin typeface="Montserrat SemiBold"/>
              <a:cs typeface="Montserrat SemiBold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587499" y="1845601"/>
            <a:ext cx="1586865" cy="460382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1">
              <a:spcBef>
                <a:spcPts val="390"/>
              </a:spcBef>
            </a:pPr>
            <a:r>
              <a:rPr sz="1350" b="1" spc="-114" dirty="0">
                <a:solidFill>
                  <a:srgbClr val="FFFFFF"/>
                </a:solidFill>
                <a:latin typeface="Montserrat"/>
                <a:cs typeface="Montserrat"/>
              </a:rPr>
              <a:t>Exemple</a:t>
            </a:r>
            <a:r>
              <a:rPr sz="1350" b="1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110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50" b="1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90" dirty="0">
                <a:solidFill>
                  <a:srgbClr val="FFFFFF"/>
                </a:solidFill>
                <a:latin typeface="Montserrat"/>
                <a:cs typeface="Montserrat"/>
              </a:rPr>
              <a:t>contrat</a:t>
            </a:r>
            <a:endParaRPr sz="1350">
              <a:latin typeface="Montserrat"/>
              <a:cs typeface="Montserrat"/>
            </a:endParaRPr>
          </a:p>
          <a:p>
            <a:pPr marL="12701">
              <a:spcBef>
                <a:spcPts val="229"/>
              </a:spcBef>
            </a:pPr>
            <a:r>
              <a:rPr sz="1150" spc="-80" dirty="0">
                <a:solidFill>
                  <a:srgbClr val="D0D5DA"/>
                </a:solidFill>
                <a:latin typeface="Montserrat"/>
                <a:cs typeface="Montserrat"/>
              </a:rPr>
              <a:t>Format</a:t>
            </a:r>
            <a:r>
              <a:rPr sz="1150" spc="-3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80" dirty="0">
                <a:solidFill>
                  <a:srgbClr val="D0D5DA"/>
                </a:solidFill>
                <a:latin typeface="Montserrat"/>
                <a:cs typeface="Montserrat"/>
              </a:rPr>
              <a:t>PDF</a:t>
            </a:r>
            <a:r>
              <a:rPr sz="1150" spc="-2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dirty="0">
                <a:solidFill>
                  <a:srgbClr val="D0D5DA"/>
                </a:solidFill>
                <a:latin typeface="Montserrat"/>
                <a:cs typeface="Montserrat"/>
              </a:rPr>
              <a:t>-</a:t>
            </a:r>
            <a:r>
              <a:rPr sz="1150" spc="-3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D0D5DA"/>
                </a:solidFill>
                <a:latin typeface="Montserrat"/>
                <a:cs typeface="Montserrat"/>
              </a:rPr>
              <a:t>5</a:t>
            </a:r>
            <a:r>
              <a:rPr sz="1150" spc="-2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20" dirty="0">
                <a:solidFill>
                  <a:srgbClr val="D0D5DA"/>
                </a:solidFill>
                <a:latin typeface="Montserrat"/>
                <a:cs typeface="Montserrat"/>
              </a:rPr>
              <a:t>pages</a:t>
            </a:r>
            <a:endParaRPr sz="1150">
              <a:latin typeface="Montserrat"/>
              <a:cs typeface="Montserra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87499" y="2588551"/>
            <a:ext cx="2110105" cy="460382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1">
              <a:spcBef>
                <a:spcPts val="390"/>
              </a:spcBef>
            </a:pPr>
            <a:r>
              <a:rPr sz="1350" b="1" spc="-90" dirty="0">
                <a:solidFill>
                  <a:srgbClr val="FFFFFF"/>
                </a:solidFill>
                <a:latin typeface="Montserrat"/>
                <a:cs typeface="Montserrat"/>
              </a:rPr>
              <a:t>Visuels</a:t>
            </a:r>
            <a:r>
              <a:rPr sz="1350" b="1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135" dirty="0">
                <a:solidFill>
                  <a:srgbClr val="FFFFFF"/>
                </a:solidFill>
                <a:latin typeface="Montserrat"/>
                <a:cs typeface="Montserrat"/>
              </a:rPr>
              <a:t>HD</a:t>
            </a:r>
            <a:r>
              <a:rPr sz="1350" b="1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85" dirty="0">
                <a:solidFill>
                  <a:srgbClr val="FFFFFF"/>
                </a:solidFill>
                <a:latin typeface="Montserrat"/>
                <a:cs typeface="Montserrat"/>
              </a:rPr>
              <a:t>(logo,</a:t>
            </a:r>
            <a:r>
              <a:rPr sz="1350" b="1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75" dirty="0">
                <a:solidFill>
                  <a:srgbClr val="FFFFFF"/>
                </a:solidFill>
                <a:latin typeface="Montserrat"/>
                <a:cs typeface="Montserrat"/>
              </a:rPr>
              <a:t>maillots)</a:t>
            </a:r>
            <a:endParaRPr sz="1350">
              <a:latin typeface="Montserrat"/>
              <a:cs typeface="Montserrat"/>
            </a:endParaRPr>
          </a:p>
          <a:p>
            <a:pPr marL="12701">
              <a:spcBef>
                <a:spcPts val="229"/>
              </a:spcBef>
            </a:pPr>
            <a:r>
              <a:rPr sz="1150" spc="-70" dirty="0">
                <a:solidFill>
                  <a:srgbClr val="D0D5DA"/>
                </a:solidFill>
                <a:latin typeface="Montserrat"/>
                <a:cs typeface="Montserrat"/>
              </a:rPr>
              <a:t>Formats</a:t>
            </a:r>
            <a:r>
              <a:rPr sz="1150" spc="-1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75" dirty="0">
                <a:solidFill>
                  <a:srgbClr val="D0D5DA"/>
                </a:solidFill>
                <a:latin typeface="Montserrat"/>
                <a:cs typeface="Montserrat"/>
              </a:rPr>
              <a:t>PNG,</a:t>
            </a:r>
            <a:r>
              <a:rPr sz="1150" spc="-1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45" dirty="0">
                <a:solidFill>
                  <a:srgbClr val="D0D5DA"/>
                </a:solidFill>
                <a:latin typeface="Montserrat"/>
                <a:cs typeface="Montserrat"/>
              </a:rPr>
              <a:t>AI,</a:t>
            </a:r>
            <a:r>
              <a:rPr sz="1150" spc="-1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25" dirty="0">
                <a:solidFill>
                  <a:srgbClr val="D0D5DA"/>
                </a:solidFill>
                <a:latin typeface="Montserrat"/>
                <a:cs typeface="Montserrat"/>
              </a:rPr>
              <a:t>EPS</a:t>
            </a:r>
            <a:endParaRPr sz="1150">
              <a:latin typeface="Montserrat"/>
              <a:cs typeface="Montserra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87499" y="3331502"/>
            <a:ext cx="2596515" cy="460382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1">
              <a:spcBef>
                <a:spcPts val="390"/>
              </a:spcBef>
            </a:pPr>
            <a:r>
              <a:rPr sz="1350" b="1" spc="-95" dirty="0">
                <a:solidFill>
                  <a:srgbClr val="FFFFFF"/>
                </a:solidFill>
                <a:latin typeface="Montserrat"/>
                <a:cs typeface="Montserrat"/>
              </a:rPr>
              <a:t>Plan</a:t>
            </a:r>
            <a:r>
              <a:rPr sz="1350" b="1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114" dirty="0">
                <a:solidFill>
                  <a:srgbClr val="FFFFFF"/>
                </a:solidFill>
                <a:latin typeface="Montserrat"/>
                <a:cs typeface="Montserrat"/>
              </a:rPr>
              <a:t>du</a:t>
            </a:r>
            <a:r>
              <a:rPr sz="1350" b="1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90" dirty="0">
                <a:solidFill>
                  <a:srgbClr val="FFFFFF"/>
                </a:solidFill>
                <a:latin typeface="Montserrat"/>
                <a:cs typeface="Montserrat"/>
              </a:rPr>
              <a:t>site</a:t>
            </a:r>
            <a:r>
              <a:rPr sz="1350" b="1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10" dirty="0">
                <a:solidFill>
                  <a:srgbClr val="FFFFFF"/>
                </a:solidFill>
                <a:latin typeface="Montserrat"/>
                <a:cs typeface="Montserrat"/>
              </a:rPr>
              <a:t>d'animation</a:t>
            </a:r>
            <a:endParaRPr sz="1350">
              <a:latin typeface="Montserrat"/>
              <a:cs typeface="Montserrat"/>
            </a:endParaRPr>
          </a:p>
          <a:p>
            <a:pPr marL="12701">
              <a:spcBef>
                <a:spcPts val="229"/>
              </a:spcBef>
            </a:pPr>
            <a:r>
              <a:rPr sz="1150" spc="-70" dirty="0">
                <a:solidFill>
                  <a:srgbClr val="D0D5DA"/>
                </a:solidFill>
                <a:latin typeface="Montserrat"/>
                <a:cs typeface="Montserrat"/>
              </a:rPr>
              <a:t>Plan</a:t>
            </a:r>
            <a:r>
              <a:rPr sz="115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D0D5DA"/>
                </a:solidFill>
                <a:latin typeface="Montserrat"/>
                <a:cs typeface="Montserrat"/>
              </a:rPr>
              <a:t>technique</a:t>
            </a:r>
            <a:r>
              <a:rPr sz="115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80" dirty="0">
                <a:solidFill>
                  <a:srgbClr val="D0D5DA"/>
                </a:solidFill>
                <a:latin typeface="Montserrat"/>
                <a:cs typeface="Montserrat"/>
              </a:rPr>
              <a:t>avec</a:t>
            </a:r>
            <a:r>
              <a:rPr sz="115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75" dirty="0">
                <a:solidFill>
                  <a:srgbClr val="D0D5DA"/>
                </a:solidFill>
                <a:latin typeface="Montserrat"/>
                <a:cs typeface="Montserrat"/>
              </a:rPr>
              <a:t>zones</a:t>
            </a:r>
            <a:r>
              <a:rPr sz="115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45" dirty="0">
                <a:solidFill>
                  <a:srgbClr val="D0D5DA"/>
                </a:solidFill>
                <a:latin typeface="Montserrat"/>
                <a:cs typeface="Montserrat"/>
              </a:rPr>
              <a:t>partenaires</a:t>
            </a:r>
            <a:endParaRPr sz="1150">
              <a:latin typeface="Montserrat"/>
              <a:cs typeface="Montserra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87499" y="4074452"/>
            <a:ext cx="2864485" cy="460382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1">
              <a:spcBef>
                <a:spcPts val="390"/>
              </a:spcBef>
            </a:pPr>
            <a:r>
              <a:rPr sz="1350" b="1" spc="-90" dirty="0">
                <a:solidFill>
                  <a:srgbClr val="FFFFFF"/>
                </a:solidFill>
                <a:latin typeface="Montserrat"/>
                <a:cs typeface="Montserrat"/>
              </a:rPr>
              <a:t>Dossier</a:t>
            </a:r>
            <a:r>
              <a:rPr sz="1350" b="1" spc="-3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10" dirty="0">
                <a:solidFill>
                  <a:srgbClr val="FFFFFF"/>
                </a:solidFill>
                <a:latin typeface="Montserrat"/>
                <a:cs typeface="Montserrat"/>
              </a:rPr>
              <a:t>presse</a:t>
            </a:r>
            <a:endParaRPr sz="1350">
              <a:latin typeface="Montserrat"/>
              <a:cs typeface="Montserrat"/>
            </a:endParaRPr>
          </a:p>
          <a:p>
            <a:pPr marL="12701">
              <a:spcBef>
                <a:spcPts val="229"/>
              </a:spcBef>
            </a:pPr>
            <a:r>
              <a:rPr sz="1150" spc="-80" dirty="0">
                <a:solidFill>
                  <a:srgbClr val="D0D5DA"/>
                </a:solidFill>
                <a:latin typeface="Montserrat"/>
                <a:cs typeface="Montserrat"/>
              </a:rPr>
              <a:t>Revue</a:t>
            </a:r>
            <a:r>
              <a:rPr sz="115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75" dirty="0">
                <a:solidFill>
                  <a:srgbClr val="D0D5DA"/>
                </a:solidFill>
                <a:latin typeface="Montserrat"/>
                <a:cs typeface="Montserrat"/>
              </a:rPr>
              <a:t>de</a:t>
            </a:r>
            <a:r>
              <a:rPr sz="115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D0D5DA"/>
                </a:solidFill>
                <a:latin typeface="Montserrat"/>
                <a:cs typeface="Montserrat"/>
              </a:rPr>
              <a:t>presse</a:t>
            </a:r>
            <a:r>
              <a:rPr sz="115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D0D5DA"/>
                </a:solidFill>
                <a:latin typeface="Montserrat"/>
                <a:cs typeface="Montserrat"/>
              </a:rPr>
              <a:t>et</a:t>
            </a:r>
            <a:r>
              <a:rPr sz="115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D0D5DA"/>
                </a:solidFill>
                <a:latin typeface="Montserrat"/>
                <a:cs typeface="Montserrat"/>
              </a:rPr>
              <a:t>couverture</a:t>
            </a:r>
            <a:r>
              <a:rPr sz="115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50" dirty="0">
                <a:solidFill>
                  <a:srgbClr val="D0D5DA"/>
                </a:solidFill>
                <a:latin typeface="Montserrat"/>
                <a:cs typeface="Montserrat"/>
              </a:rPr>
              <a:t>médiatique</a:t>
            </a:r>
            <a:endParaRPr sz="1150">
              <a:latin typeface="Montserrat"/>
              <a:cs typeface="Montserrat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87499" y="4817401"/>
            <a:ext cx="2640330" cy="460382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1">
              <a:spcBef>
                <a:spcPts val="390"/>
              </a:spcBef>
            </a:pPr>
            <a:r>
              <a:rPr sz="1350" b="1" spc="-90" dirty="0">
                <a:solidFill>
                  <a:srgbClr val="FFFFFF"/>
                </a:solidFill>
                <a:latin typeface="Montserrat"/>
                <a:cs typeface="Montserrat"/>
              </a:rPr>
              <a:t>Statuts</a:t>
            </a:r>
            <a:r>
              <a:rPr sz="1350" b="1" spc="-4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125" dirty="0">
                <a:solidFill>
                  <a:srgbClr val="FFFFFF"/>
                </a:solidFill>
                <a:latin typeface="Montserrat"/>
                <a:cs typeface="Montserrat"/>
              </a:rPr>
              <a:t>&amp;</a:t>
            </a:r>
            <a:r>
              <a:rPr sz="1350" b="1" spc="-3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10" dirty="0">
                <a:solidFill>
                  <a:srgbClr val="FFFFFF"/>
                </a:solidFill>
                <a:latin typeface="Montserrat"/>
                <a:cs typeface="Montserrat"/>
              </a:rPr>
              <a:t>assurances</a:t>
            </a:r>
            <a:endParaRPr sz="1350">
              <a:latin typeface="Montserrat"/>
              <a:cs typeface="Montserrat"/>
            </a:endParaRPr>
          </a:p>
          <a:p>
            <a:pPr marL="12701">
              <a:spcBef>
                <a:spcPts val="229"/>
              </a:spcBef>
            </a:pPr>
            <a:r>
              <a:rPr sz="1150" spc="-70" dirty="0">
                <a:solidFill>
                  <a:srgbClr val="D0D5DA"/>
                </a:solidFill>
                <a:latin typeface="Montserrat"/>
                <a:cs typeface="Montserrat"/>
              </a:rPr>
              <a:t>Documents</a:t>
            </a:r>
            <a:r>
              <a:rPr sz="1150" spc="-1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60" dirty="0">
                <a:solidFill>
                  <a:srgbClr val="D0D5DA"/>
                </a:solidFill>
                <a:latin typeface="Montserrat"/>
                <a:cs typeface="Montserrat"/>
              </a:rPr>
              <a:t>administratifs</a:t>
            </a:r>
            <a:r>
              <a:rPr sz="115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D0D5DA"/>
                </a:solidFill>
                <a:latin typeface="Montserrat"/>
                <a:cs typeface="Montserrat"/>
              </a:rPr>
              <a:t>et</a:t>
            </a:r>
            <a:r>
              <a:rPr sz="115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40" dirty="0">
                <a:solidFill>
                  <a:srgbClr val="D0D5DA"/>
                </a:solidFill>
                <a:latin typeface="Montserrat"/>
                <a:cs typeface="Montserrat"/>
              </a:rPr>
              <a:t>juridiques</a:t>
            </a:r>
            <a:endParaRPr sz="1150">
              <a:latin typeface="Montserrat"/>
              <a:cs typeface="Montserrat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629400" y="4343399"/>
            <a:ext cx="4953000" cy="2209800"/>
          </a:xfrm>
          <a:custGeom>
            <a:avLst/>
            <a:gdLst/>
            <a:ahLst/>
            <a:cxnLst/>
            <a:rect l="l" t="t" r="r" b="b"/>
            <a:pathLst>
              <a:path w="4953000" h="2209800">
                <a:moveTo>
                  <a:pt x="4846205" y="2209799"/>
                </a:moveTo>
                <a:lnTo>
                  <a:pt x="106795" y="2209799"/>
                </a:lnTo>
                <a:lnTo>
                  <a:pt x="99361" y="2209067"/>
                </a:lnTo>
                <a:lnTo>
                  <a:pt x="57037" y="2194705"/>
                </a:lnTo>
                <a:lnTo>
                  <a:pt x="23432" y="2165241"/>
                </a:lnTo>
                <a:lnTo>
                  <a:pt x="3660" y="2125159"/>
                </a:lnTo>
                <a:lnTo>
                  <a:pt x="0" y="2103004"/>
                </a:lnTo>
                <a:lnTo>
                  <a:pt x="0" y="2095499"/>
                </a:lnTo>
                <a:lnTo>
                  <a:pt x="0" y="106794"/>
                </a:lnTo>
                <a:lnTo>
                  <a:pt x="11571" y="63624"/>
                </a:lnTo>
                <a:lnTo>
                  <a:pt x="38784" y="28170"/>
                </a:lnTo>
                <a:lnTo>
                  <a:pt x="77492" y="5828"/>
                </a:lnTo>
                <a:lnTo>
                  <a:pt x="106795" y="0"/>
                </a:lnTo>
                <a:lnTo>
                  <a:pt x="4846205" y="0"/>
                </a:lnTo>
                <a:lnTo>
                  <a:pt x="4889372" y="11572"/>
                </a:lnTo>
                <a:lnTo>
                  <a:pt x="4924827" y="38783"/>
                </a:lnTo>
                <a:lnTo>
                  <a:pt x="4947170" y="77492"/>
                </a:lnTo>
                <a:lnTo>
                  <a:pt x="4952999" y="106794"/>
                </a:lnTo>
                <a:lnTo>
                  <a:pt x="4952999" y="2103004"/>
                </a:lnTo>
                <a:lnTo>
                  <a:pt x="4941425" y="2146174"/>
                </a:lnTo>
                <a:lnTo>
                  <a:pt x="4914214" y="2181628"/>
                </a:lnTo>
                <a:lnTo>
                  <a:pt x="4875506" y="2203970"/>
                </a:lnTo>
                <a:lnTo>
                  <a:pt x="4853637" y="2209067"/>
                </a:lnTo>
                <a:lnTo>
                  <a:pt x="4846205" y="2209799"/>
                </a:lnTo>
                <a:close/>
              </a:path>
            </a:pathLst>
          </a:custGeom>
          <a:solidFill>
            <a:srgbClr val="D4AF37">
              <a:alpha val="1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4" name="object 3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324600" y="1459707"/>
            <a:ext cx="214312" cy="166687"/>
          </a:xfrm>
          <a:prstGeom prst="rect">
            <a:avLst/>
          </a:prstGeom>
        </p:spPr>
      </p:pic>
      <p:grpSp>
        <p:nvGrpSpPr>
          <p:cNvPr id="35" name="object 35"/>
          <p:cNvGrpSpPr/>
          <p:nvPr/>
        </p:nvGrpSpPr>
        <p:grpSpPr>
          <a:xfrm>
            <a:off x="6629400" y="1790699"/>
            <a:ext cx="4953000" cy="2324100"/>
            <a:chOff x="6629399" y="1790699"/>
            <a:chExt cx="4953000" cy="2324100"/>
          </a:xfrm>
        </p:grpSpPr>
        <p:sp>
          <p:nvSpPr>
            <p:cNvPr id="36" name="object 36"/>
            <p:cNvSpPr/>
            <p:nvPr/>
          </p:nvSpPr>
          <p:spPr>
            <a:xfrm>
              <a:off x="6648449" y="1790699"/>
              <a:ext cx="4933950" cy="2324100"/>
            </a:xfrm>
            <a:custGeom>
              <a:avLst/>
              <a:gdLst/>
              <a:ahLst/>
              <a:cxnLst/>
              <a:rect l="l" t="t" r="r" b="b"/>
              <a:pathLst>
                <a:path w="4933950" h="2324100">
                  <a:moveTo>
                    <a:pt x="4827154" y="2324099"/>
                  </a:moveTo>
                  <a:lnTo>
                    <a:pt x="88995" y="2324099"/>
                  </a:lnTo>
                  <a:lnTo>
                    <a:pt x="82801" y="2323367"/>
                  </a:lnTo>
                  <a:lnTo>
                    <a:pt x="37130" y="2300666"/>
                  </a:lnTo>
                  <a:lnTo>
                    <a:pt x="12577" y="2267060"/>
                  </a:lnTo>
                  <a:lnTo>
                    <a:pt x="609" y="2224737"/>
                  </a:lnTo>
                  <a:lnTo>
                    <a:pt x="0" y="2217304"/>
                  </a:lnTo>
                  <a:lnTo>
                    <a:pt x="0" y="2209799"/>
                  </a:lnTo>
                  <a:lnTo>
                    <a:pt x="0" y="106794"/>
                  </a:lnTo>
                  <a:lnTo>
                    <a:pt x="9643" y="63625"/>
                  </a:lnTo>
                  <a:lnTo>
                    <a:pt x="32319" y="28170"/>
                  </a:lnTo>
                  <a:lnTo>
                    <a:pt x="64577" y="5828"/>
                  </a:lnTo>
                  <a:lnTo>
                    <a:pt x="88995" y="0"/>
                  </a:lnTo>
                  <a:lnTo>
                    <a:pt x="4827154" y="0"/>
                  </a:lnTo>
                  <a:lnTo>
                    <a:pt x="4870322" y="11572"/>
                  </a:lnTo>
                  <a:lnTo>
                    <a:pt x="4905776" y="38784"/>
                  </a:lnTo>
                  <a:lnTo>
                    <a:pt x="4928119" y="77492"/>
                  </a:lnTo>
                  <a:lnTo>
                    <a:pt x="4933948" y="106794"/>
                  </a:lnTo>
                  <a:lnTo>
                    <a:pt x="4933948" y="2217304"/>
                  </a:lnTo>
                  <a:lnTo>
                    <a:pt x="4922374" y="2260473"/>
                  </a:lnTo>
                  <a:lnTo>
                    <a:pt x="4895163" y="2295928"/>
                  </a:lnTo>
                  <a:lnTo>
                    <a:pt x="4856455" y="2318270"/>
                  </a:lnTo>
                  <a:lnTo>
                    <a:pt x="4834587" y="2323367"/>
                  </a:lnTo>
                  <a:lnTo>
                    <a:pt x="4827154" y="232409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629399" y="1790699"/>
              <a:ext cx="114300" cy="2324100"/>
            </a:xfrm>
            <a:custGeom>
              <a:avLst/>
              <a:gdLst/>
              <a:ahLst/>
              <a:cxnLst/>
              <a:rect l="l" t="t" r="r" b="b"/>
              <a:pathLst>
                <a:path w="114300" h="2324100">
                  <a:moveTo>
                    <a:pt x="114300" y="2324099"/>
                  </a:moveTo>
                  <a:lnTo>
                    <a:pt x="70559" y="2315399"/>
                  </a:lnTo>
                  <a:lnTo>
                    <a:pt x="33477" y="2290622"/>
                  </a:lnTo>
                  <a:lnTo>
                    <a:pt x="8699" y="2253540"/>
                  </a:lnTo>
                  <a:lnTo>
                    <a:pt x="0" y="2209799"/>
                  </a:lnTo>
                  <a:lnTo>
                    <a:pt x="0" y="114300"/>
                  </a:lnTo>
                  <a:lnTo>
                    <a:pt x="8699" y="70559"/>
                  </a:lnTo>
                  <a:lnTo>
                    <a:pt x="33477" y="33477"/>
                  </a:lnTo>
                  <a:lnTo>
                    <a:pt x="70559" y="8700"/>
                  </a:lnTo>
                  <a:lnTo>
                    <a:pt x="114300" y="0"/>
                  </a:lnTo>
                  <a:lnTo>
                    <a:pt x="106793" y="543"/>
                  </a:lnTo>
                  <a:lnTo>
                    <a:pt x="99431" y="2175"/>
                  </a:lnTo>
                  <a:lnTo>
                    <a:pt x="65982" y="25900"/>
                  </a:lnTo>
                  <a:lnTo>
                    <a:pt x="47107" y="60364"/>
                  </a:lnTo>
                  <a:lnTo>
                    <a:pt x="38462" y="103040"/>
                  </a:lnTo>
                  <a:lnTo>
                    <a:pt x="38100" y="114300"/>
                  </a:lnTo>
                  <a:lnTo>
                    <a:pt x="38100" y="2209799"/>
                  </a:lnTo>
                  <a:lnTo>
                    <a:pt x="43900" y="2253540"/>
                  </a:lnTo>
                  <a:lnTo>
                    <a:pt x="60417" y="2290622"/>
                  </a:lnTo>
                  <a:lnTo>
                    <a:pt x="92213" y="2319205"/>
                  </a:lnTo>
                  <a:lnTo>
                    <a:pt x="106793" y="2323555"/>
                  </a:lnTo>
                  <a:lnTo>
                    <a:pt x="114300" y="2324099"/>
                  </a:lnTo>
                  <a:close/>
                </a:path>
              </a:pathLst>
            </a:custGeom>
            <a:solidFill>
              <a:srgbClr val="D4A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896099" y="2019300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236086" y="457199"/>
                  </a:moveTo>
                  <a:lnTo>
                    <a:pt x="221112" y="457199"/>
                  </a:lnTo>
                  <a:lnTo>
                    <a:pt x="213643" y="456832"/>
                  </a:lnTo>
                  <a:lnTo>
                    <a:pt x="169404" y="449529"/>
                  </a:lnTo>
                  <a:lnTo>
                    <a:pt x="127441" y="433736"/>
                  </a:lnTo>
                  <a:lnTo>
                    <a:pt x="89364" y="410059"/>
                  </a:lnTo>
                  <a:lnTo>
                    <a:pt x="56639" y="379409"/>
                  </a:lnTo>
                  <a:lnTo>
                    <a:pt x="30522" y="342963"/>
                  </a:lnTo>
                  <a:lnTo>
                    <a:pt x="12016" y="302123"/>
                  </a:lnTo>
                  <a:lnTo>
                    <a:pt x="1833" y="258457"/>
                  </a:lnTo>
                  <a:lnTo>
                    <a:pt x="0" y="236086"/>
                  </a:lnTo>
                  <a:lnTo>
                    <a:pt x="0" y="221112"/>
                  </a:lnTo>
                  <a:lnTo>
                    <a:pt x="5851" y="176658"/>
                  </a:lnTo>
                  <a:lnTo>
                    <a:pt x="20265" y="134201"/>
                  </a:lnTo>
                  <a:lnTo>
                    <a:pt x="42684" y="95371"/>
                  </a:lnTo>
                  <a:lnTo>
                    <a:pt x="72249" y="61661"/>
                  </a:lnTo>
                  <a:lnTo>
                    <a:pt x="107821" y="34366"/>
                  </a:lnTo>
                  <a:lnTo>
                    <a:pt x="148035" y="14535"/>
                  </a:lnTo>
                  <a:lnTo>
                    <a:pt x="191344" y="2931"/>
                  </a:lnTo>
                  <a:lnTo>
                    <a:pt x="221112" y="0"/>
                  </a:lnTo>
                  <a:lnTo>
                    <a:pt x="236086" y="0"/>
                  </a:lnTo>
                  <a:lnTo>
                    <a:pt x="280540" y="5852"/>
                  </a:lnTo>
                  <a:lnTo>
                    <a:pt x="322998" y="20266"/>
                  </a:lnTo>
                  <a:lnTo>
                    <a:pt x="361828" y="42685"/>
                  </a:lnTo>
                  <a:lnTo>
                    <a:pt x="395538" y="72249"/>
                  </a:lnTo>
                  <a:lnTo>
                    <a:pt x="422832" y="107821"/>
                  </a:lnTo>
                  <a:lnTo>
                    <a:pt x="442664" y="148035"/>
                  </a:lnTo>
                  <a:lnTo>
                    <a:pt x="454268" y="191345"/>
                  </a:lnTo>
                  <a:lnTo>
                    <a:pt x="457200" y="221112"/>
                  </a:lnTo>
                  <a:lnTo>
                    <a:pt x="457199" y="228599"/>
                  </a:lnTo>
                  <a:lnTo>
                    <a:pt x="457200" y="236086"/>
                  </a:lnTo>
                  <a:lnTo>
                    <a:pt x="451346" y="280540"/>
                  </a:lnTo>
                  <a:lnTo>
                    <a:pt x="436933" y="322998"/>
                  </a:lnTo>
                  <a:lnTo>
                    <a:pt x="414513" y="361828"/>
                  </a:lnTo>
                  <a:lnTo>
                    <a:pt x="384949" y="395538"/>
                  </a:lnTo>
                  <a:lnTo>
                    <a:pt x="349377" y="422833"/>
                  </a:lnTo>
                  <a:lnTo>
                    <a:pt x="309164" y="442663"/>
                  </a:lnTo>
                  <a:lnTo>
                    <a:pt x="265854" y="454267"/>
                  </a:lnTo>
                  <a:lnTo>
                    <a:pt x="243555" y="456832"/>
                  </a:lnTo>
                  <a:lnTo>
                    <a:pt x="236086" y="4571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038974" y="2152649"/>
              <a:ext cx="166687" cy="190499"/>
            </a:xfrm>
            <a:prstGeom prst="rect">
              <a:avLst/>
            </a:prstGeom>
          </p:spPr>
        </p:pic>
      </p:grpSp>
      <p:sp>
        <p:nvSpPr>
          <p:cNvPr id="40" name="object 40"/>
          <p:cNvSpPr txBox="1"/>
          <p:nvPr/>
        </p:nvSpPr>
        <p:spPr>
          <a:xfrm>
            <a:off x="6614160" y="1416561"/>
            <a:ext cx="96774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sz="1600" b="1" spc="-90" dirty="0">
                <a:solidFill>
                  <a:srgbClr val="D4AF37"/>
                </a:solidFill>
                <a:latin typeface="Montserrat SemiBold"/>
                <a:cs typeface="Montserrat SemiBold"/>
              </a:rPr>
              <a:t>CONTACT</a:t>
            </a:r>
            <a:endParaRPr sz="1600" dirty="0">
              <a:latin typeface="Montserrat SemiBold"/>
              <a:cs typeface="Montserrat SemiBold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493001" y="2002345"/>
            <a:ext cx="2125345" cy="45204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>
              <a:spcBef>
                <a:spcPts val="105"/>
              </a:spcBef>
            </a:pPr>
            <a:r>
              <a:rPr sz="1150" spc="-80" dirty="0">
                <a:solidFill>
                  <a:srgbClr val="D0D5DA"/>
                </a:solidFill>
                <a:latin typeface="Montserrat"/>
                <a:cs typeface="Montserrat"/>
              </a:rPr>
              <a:t>RESPONSABLE</a:t>
            </a:r>
            <a:r>
              <a:rPr sz="1150" spc="3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80" dirty="0">
                <a:solidFill>
                  <a:srgbClr val="D0D5DA"/>
                </a:solidFill>
                <a:latin typeface="Montserrat"/>
                <a:cs typeface="Montserrat"/>
              </a:rPr>
              <a:t>PARTENARIATS</a:t>
            </a:r>
            <a:endParaRPr sz="1150">
              <a:latin typeface="Montserrat"/>
              <a:cs typeface="Montserrat"/>
            </a:endParaRPr>
          </a:p>
          <a:p>
            <a:pPr marL="12701">
              <a:spcBef>
                <a:spcPts val="20"/>
              </a:spcBef>
            </a:pPr>
            <a:r>
              <a:rPr sz="1700" b="1" spc="-135" dirty="0">
                <a:solidFill>
                  <a:srgbClr val="FFFFFF"/>
                </a:solidFill>
                <a:latin typeface="Montserrat"/>
                <a:cs typeface="Montserrat"/>
              </a:rPr>
              <a:t>Marie</a:t>
            </a:r>
            <a:r>
              <a:rPr sz="1700" b="1" spc="-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700" b="1" spc="-10" dirty="0">
                <a:solidFill>
                  <a:srgbClr val="FFFFFF"/>
                </a:solidFill>
                <a:latin typeface="Montserrat"/>
                <a:cs typeface="Montserrat"/>
              </a:rPr>
              <a:t>Dupont</a:t>
            </a:r>
            <a:endParaRPr sz="1700">
              <a:latin typeface="Montserrat"/>
              <a:cs typeface="Montserrat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6894938" y="2686049"/>
            <a:ext cx="153670" cy="438150"/>
            <a:chOff x="6894938" y="2686049"/>
            <a:chExt cx="153670" cy="438150"/>
          </a:xfrm>
        </p:grpSpPr>
        <p:pic>
          <p:nvPicPr>
            <p:cNvPr id="43" name="object 4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896099" y="2686049"/>
              <a:ext cx="152399" cy="114299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894938" y="2970638"/>
              <a:ext cx="153560" cy="153560"/>
            </a:xfrm>
            <a:prstGeom prst="rect">
              <a:avLst/>
            </a:prstGeom>
          </p:spPr>
        </p:pic>
      </p:grpSp>
      <p:sp>
        <p:nvSpPr>
          <p:cNvPr id="45" name="object 45"/>
          <p:cNvSpPr txBox="1"/>
          <p:nvPr/>
        </p:nvSpPr>
        <p:spPr>
          <a:xfrm>
            <a:off x="7150100" y="2602059"/>
            <a:ext cx="1588770" cy="22506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1">
              <a:spcBef>
                <a:spcPts val="135"/>
              </a:spcBef>
            </a:pPr>
            <a:r>
              <a:rPr sz="1350" b="1" spc="-90" dirty="0">
                <a:solidFill>
                  <a:srgbClr val="FFFFFF"/>
                </a:solidFill>
                <a:latin typeface="Montserrat"/>
                <a:cs typeface="Montserrat"/>
                <a:hlinkClick r:id="rId12"/>
              </a:rPr>
              <a:t>partenariat@club.fr</a:t>
            </a:r>
            <a:endParaRPr sz="1350">
              <a:latin typeface="Montserrat"/>
              <a:cs typeface="Montserra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150101" y="2914776"/>
            <a:ext cx="116522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06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90" dirty="0">
                <a:solidFill>
                  <a:srgbClr val="FFFFFF"/>
                </a:solidFill>
                <a:latin typeface="Montserrat"/>
                <a:cs typeface="Montserrat"/>
              </a:rPr>
              <a:t>XX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90" dirty="0">
                <a:solidFill>
                  <a:srgbClr val="FFFFFF"/>
                </a:solidFill>
                <a:latin typeface="Montserrat"/>
                <a:cs typeface="Montserrat"/>
              </a:rPr>
              <a:t>XX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90" dirty="0">
                <a:solidFill>
                  <a:srgbClr val="FFFFFF"/>
                </a:solidFill>
                <a:latin typeface="Montserrat"/>
                <a:cs typeface="Montserrat"/>
              </a:rPr>
              <a:t>XX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XX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883400" y="3283801"/>
            <a:ext cx="4174490" cy="5790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08700"/>
              </a:lnSpc>
              <a:spcBef>
                <a:spcPts val="95"/>
              </a:spcBef>
            </a:pPr>
            <a:r>
              <a:rPr sz="1150" spc="-75" dirty="0">
                <a:solidFill>
                  <a:srgbClr val="D0D5DA"/>
                </a:solidFill>
                <a:latin typeface="Montserrat"/>
                <a:cs typeface="Montserrat"/>
              </a:rPr>
              <a:t>Notre</a:t>
            </a:r>
            <a:r>
              <a:rPr sz="115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D0D5DA"/>
                </a:solidFill>
                <a:latin typeface="Montserrat"/>
                <a:cs typeface="Montserrat"/>
              </a:rPr>
              <a:t>équipe</a:t>
            </a:r>
            <a:r>
              <a:rPr sz="115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60" dirty="0">
                <a:solidFill>
                  <a:srgbClr val="D0D5DA"/>
                </a:solidFill>
                <a:latin typeface="Montserrat"/>
                <a:cs typeface="Montserrat"/>
              </a:rPr>
              <a:t>est</a:t>
            </a:r>
            <a:r>
              <a:rPr sz="115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D0D5DA"/>
                </a:solidFill>
                <a:latin typeface="Montserrat"/>
                <a:cs typeface="Montserrat"/>
              </a:rPr>
              <a:t>à</a:t>
            </a:r>
            <a:r>
              <a:rPr sz="115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75" dirty="0">
                <a:solidFill>
                  <a:srgbClr val="D0D5DA"/>
                </a:solidFill>
                <a:latin typeface="Montserrat"/>
                <a:cs typeface="Montserrat"/>
              </a:rPr>
              <a:t>votre</a:t>
            </a:r>
            <a:r>
              <a:rPr sz="115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60" dirty="0">
                <a:solidFill>
                  <a:srgbClr val="D0D5DA"/>
                </a:solidFill>
                <a:latin typeface="Montserrat"/>
                <a:cs typeface="Montserrat"/>
              </a:rPr>
              <a:t>disposition</a:t>
            </a:r>
            <a:r>
              <a:rPr sz="115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D0D5DA"/>
                </a:solidFill>
                <a:latin typeface="Montserrat"/>
                <a:cs typeface="Montserrat"/>
              </a:rPr>
              <a:t>pour</a:t>
            </a:r>
            <a:r>
              <a:rPr sz="115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D0D5DA"/>
                </a:solidFill>
                <a:latin typeface="Montserrat"/>
                <a:cs typeface="Montserrat"/>
              </a:rPr>
              <a:t>étudier</a:t>
            </a:r>
            <a:r>
              <a:rPr sz="115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D0D5DA"/>
                </a:solidFill>
                <a:latin typeface="Montserrat"/>
                <a:cs typeface="Montserrat"/>
              </a:rPr>
              <a:t>des</a:t>
            </a:r>
            <a:r>
              <a:rPr sz="115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35" dirty="0">
                <a:solidFill>
                  <a:srgbClr val="D0D5DA"/>
                </a:solidFill>
                <a:latin typeface="Montserrat"/>
                <a:cs typeface="Montserrat"/>
              </a:rPr>
              <a:t>solutions </a:t>
            </a:r>
            <a:r>
              <a:rPr sz="1150" spc="-65" dirty="0">
                <a:solidFill>
                  <a:srgbClr val="D0D5DA"/>
                </a:solidFill>
                <a:latin typeface="Montserrat"/>
                <a:cs typeface="Montserrat"/>
              </a:rPr>
              <a:t>personnalisées</a:t>
            </a:r>
            <a:r>
              <a:rPr sz="115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D0D5DA"/>
                </a:solidFill>
                <a:latin typeface="Montserrat"/>
                <a:cs typeface="Montserrat"/>
              </a:rPr>
              <a:t>adaptées</a:t>
            </a:r>
            <a:r>
              <a:rPr sz="115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D0D5DA"/>
                </a:solidFill>
                <a:latin typeface="Montserrat"/>
                <a:cs typeface="Montserrat"/>
              </a:rPr>
              <a:t>à</a:t>
            </a:r>
            <a:r>
              <a:rPr sz="115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75" dirty="0">
                <a:solidFill>
                  <a:srgbClr val="D0D5DA"/>
                </a:solidFill>
                <a:latin typeface="Montserrat"/>
                <a:cs typeface="Montserrat"/>
              </a:rPr>
              <a:t>votre</a:t>
            </a:r>
            <a:r>
              <a:rPr sz="115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D0D5DA"/>
                </a:solidFill>
                <a:latin typeface="Montserrat"/>
                <a:cs typeface="Montserrat"/>
              </a:rPr>
              <a:t>entreprise</a:t>
            </a:r>
            <a:r>
              <a:rPr sz="115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D0D5DA"/>
                </a:solidFill>
                <a:latin typeface="Montserrat"/>
                <a:cs typeface="Montserrat"/>
              </a:rPr>
              <a:t>et</a:t>
            </a:r>
            <a:r>
              <a:rPr sz="115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75" dirty="0">
                <a:solidFill>
                  <a:srgbClr val="D0D5DA"/>
                </a:solidFill>
                <a:latin typeface="Montserrat"/>
                <a:cs typeface="Montserrat"/>
              </a:rPr>
              <a:t>vos</a:t>
            </a:r>
            <a:r>
              <a:rPr sz="115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150" spc="-10" dirty="0">
                <a:solidFill>
                  <a:srgbClr val="D0D5DA"/>
                </a:solidFill>
                <a:latin typeface="Montserrat"/>
                <a:cs typeface="Montserrat"/>
              </a:rPr>
              <a:t>objectifs marketing.</a:t>
            </a:r>
            <a:endParaRPr sz="1150">
              <a:latin typeface="Montserrat"/>
              <a:cs typeface="Montserra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014493" y="4539244"/>
            <a:ext cx="2183130" cy="278281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1">
              <a:spcBef>
                <a:spcPts val="130"/>
              </a:spcBef>
            </a:pPr>
            <a:r>
              <a:rPr sz="1700" b="1" spc="-140" dirty="0">
                <a:solidFill>
                  <a:srgbClr val="D4AF37"/>
                </a:solidFill>
                <a:latin typeface="Montserrat"/>
                <a:cs typeface="Montserrat"/>
              </a:rPr>
              <a:t>Merci</a:t>
            </a:r>
            <a:r>
              <a:rPr sz="1700" b="1" spc="-30" dirty="0">
                <a:solidFill>
                  <a:srgbClr val="D4AF37"/>
                </a:solidFill>
                <a:latin typeface="Montserrat"/>
                <a:cs typeface="Montserrat"/>
              </a:rPr>
              <a:t> </a:t>
            </a:r>
            <a:r>
              <a:rPr sz="1700" b="1" spc="-150" dirty="0">
                <a:solidFill>
                  <a:srgbClr val="D4AF37"/>
                </a:solidFill>
                <a:latin typeface="Montserrat"/>
                <a:cs typeface="Montserrat"/>
              </a:rPr>
              <a:t>de</a:t>
            </a:r>
            <a:r>
              <a:rPr sz="1700" b="1" spc="-25" dirty="0">
                <a:solidFill>
                  <a:srgbClr val="D4AF37"/>
                </a:solidFill>
                <a:latin typeface="Montserrat"/>
                <a:cs typeface="Montserrat"/>
              </a:rPr>
              <a:t> </a:t>
            </a:r>
            <a:r>
              <a:rPr sz="1700" b="1" spc="-135" dirty="0">
                <a:solidFill>
                  <a:srgbClr val="D4AF37"/>
                </a:solidFill>
                <a:latin typeface="Montserrat"/>
                <a:cs typeface="Montserrat"/>
              </a:rPr>
              <a:t>votre</a:t>
            </a:r>
            <a:r>
              <a:rPr sz="1700" b="1" spc="-25" dirty="0">
                <a:solidFill>
                  <a:srgbClr val="D4AF37"/>
                </a:solidFill>
                <a:latin typeface="Montserrat"/>
                <a:cs typeface="Montserrat"/>
              </a:rPr>
              <a:t> </a:t>
            </a:r>
            <a:r>
              <a:rPr sz="1700" b="1" spc="-85" dirty="0">
                <a:solidFill>
                  <a:srgbClr val="D4AF37"/>
                </a:solidFill>
                <a:latin typeface="Montserrat"/>
                <a:cs typeface="Montserrat"/>
              </a:rPr>
              <a:t>intérêt</a:t>
            </a:r>
            <a:endParaRPr sz="1700">
              <a:latin typeface="Montserrat"/>
              <a:cs typeface="Montserra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894563" y="4907255"/>
            <a:ext cx="4422775" cy="686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 algn="ctr">
              <a:lnSpc>
                <a:spcPct val="115399"/>
              </a:lnSpc>
              <a:spcBef>
                <a:spcPts val="95"/>
              </a:spcBef>
            </a:pP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Nous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vous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remercions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l'attention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que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vous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avez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35" dirty="0">
                <a:solidFill>
                  <a:srgbClr val="FFFFFF"/>
                </a:solidFill>
                <a:latin typeface="Montserrat"/>
                <a:cs typeface="Montserrat"/>
              </a:rPr>
              <a:t>portée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à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notre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dossier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sponsoring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et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espérons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vous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compter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parmi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nos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partenaires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pour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la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saison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2025.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915547" y="5741915"/>
            <a:ext cx="4380865" cy="53303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59029" marR="5080" indent="-1746964">
              <a:lnSpc>
                <a:spcPct val="112900"/>
              </a:lnSpc>
              <a:spcBef>
                <a:spcPts val="95"/>
              </a:spcBef>
            </a:pPr>
            <a:r>
              <a:rPr sz="1550" b="1" spc="-135" dirty="0">
                <a:solidFill>
                  <a:srgbClr val="FFFFFF"/>
                </a:solidFill>
                <a:latin typeface="Montserrat"/>
                <a:cs typeface="Montserrat"/>
              </a:rPr>
              <a:t>Ensemble,</a:t>
            </a:r>
            <a:r>
              <a:rPr sz="1550" b="1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550" b="1" spc="-125" dirty="0">
                <a:solidFill>
                  <a:srgbClr val="FFFFFF"/>
                </a:solidFill>
                <a:latin typeface="Montserrat"/>
                <a:cs typeface="Montserrat"/>
              </a:rPr>
              <a:t>construisons</a:t>
            </a:r>
            <a:r>
              <a:rPr sz="1550" b="1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550" b="1" spc="-150" dirty="0">
                <a:solidFill>
                  <a:srgbClr val="FFFFFF"/>
                </a:solidFill>
                <a:latin typeface="Montserrat"/>
                <a:cs typeface="Montserrat"/>
              </a:rPr>
              <a:t>un</a:t>
            </a:r>
            <a:r>
              <a:rPr sz="1550" b="1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550" b="1" spc="-120" dirty="0">
                <a:solidFill>
                  <a:srgbClr val="FFFFFF"/>
                </a:solidFill>
                <a:latin typeface="Montserrat"/>
                <a:cs typeface="Montserrat"/>
              </a:rPr>
              <a:t>partenariat</a:t>
            </a:r>
            <a:r>
              <a:rPr sz="1550" b="1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550" b="1" spc="-110" dirty="0">
                <a:solidFill>
                  <a:srgbClr val="FFFFFF"/>
                </a:solidFill>
                <a:latin typeface="Montserrat"/>
                <a:cs typeface="Montserrat"/>
              </a:rPr>
              <a:t>gagnant- </a:t>
            </a:r>
            <a:r>
              <a:rPr sz="1550" b="1" spc="-145" dirty="0">
                <a:solidFill>
                  <a:srgbClr val="FFFFFF"/>
                </a:solidFill>
                <a:latin typeface="Montserrat"/>
                <a:cs typeface="Montserrat"/>
              </a:rPr>
              <a:t>gagnant</a:t>
            </a:r>
            <a:r>
              <a:rPr sz="1550" b="1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550" b="1" spc="-50" dirty="0">
                <a:solidFill>
                  <a:srgbClr val="FFFFFF"/>
                </a:solidFill>
                <a:latin typeface="Montserrat"/>
                <a:cs typeface="Montserrat"/>
              </a:rPr>
              <a:t>!</a:t>
            </a:r>
            <a:endParaRPr sz="1550">
              <a:latin typeface="Montserrat"/>
              <a:cs typeface="Montserrat"/>
            </a:endParaRPr>
          </a:p>
        </p:txBody>
      </p: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2E0F4CE1-6274-44AC-9128-6F871F2DE3CA}"/>
              </a:ext>
            </a:extLst>
          </p:cNvPr>
          <p:cNvGrpSpPr/>
          <p:nvPr/>
        </p:nvGrpSpPr>
        <p:grpSpPr>
          <a:xfrm>
            <a:off x="12534900" y="6375057"/>
            <a:ext cx="1802675" cy="356283"/>
            <a:chOff x="12192001" y="8782051"/>
            <a:chExt cx="1802675" cy="323850"/>
          </a:xfrm>
        </p:grpSpPr>
        <p:grpSp>
          <p:nvGrpSpPr>
            <p:cNvPr id="51" name="object 51"/>
            <p:cNvGrpSpPr/>
            <p:nvPr/>
          </p:nvGrpSpPr>
          <p:grpSpPr>
            <a:xfrm>
              <a:off x="12192001" y="8782051"/>
              <a:ext cx="1257304" cy="323850"/>
              <a:chOff x="12686614" y="8782051"/>
              <a:chExt cx="1219883" cy="323850"/>
            </a:xfrm>
          </p:grpSpPr>
          <p:sp>
            <p:nvSpPr>
              <p:cNvPr id="52" name="object 52"/>
              <p:cNvSpPr/>
              <p:nvPr/>
            </p:nvSpPr>
            <p:spPr>
              <a:xfrm>
                <a:off x="12686614" y="8782051"/>
                <a:ext cx="1219883" cy="323850"/>
              </a:xfrm>
              <a:custGeom>
                <a:avLst/>
                <a:gdLst/>
                <a:ahLst/>
                <a:cxnLst/>
                <a:rect l="l" t="t" r="r" b="b"/>
                <a:pathLst>
                  <a:path w="1552575" h="323850">
                    <a:moveTo>
                      <a:pt x="1519527" y="323849"/>
                    </a:moveTo>
                    <a:lnTo>
                      <a:pt x="33047" y="323849"/>
                    </a:lnTo>
                    <a:lnTo>
                      <a:pt x="28187" y="322883"/>
                    </a:lnTo>
                    <a:lnTo>
                      <a:pt x="966" y="295662"/>
                    </a:lnTo>
                    <a:lnTo>
                      <a:pt x="0" y="290802"/>
                    </a:lnTo>
                    <a:lnTo>
                      <a:pt x="0" y="285749"/>
                    </a:lnTo>
                    <a:lnTo>
                      <a:pt x="0" y="33047"/>
                    </a:lnTo>
                    <a:lnTo>
                      <a:pt x="28187" y="966"/>
                    </a:lnTo>
                    <a:lnTo>
                      <a:pt x="33047" y="0"/>
                    </a:lnTo>
                    <a:lnTo>
                      <a:pt x="1519527" y="0"/>
                    </a:lnTo>
                    <a:lnTo>
                      <a:pt x="1551607" y="28187"/>
                    </a:lnTo>
                    <a:lnTo>
                      <a:pt x="1552574" y="33047"/>
                    </a:lnTo>
                    <a:lnTo>
                      <a:pt x="1552574" y="290802"/>
                    </a:lnTo>
                    <a:lnTo>
                      <a:pt x="1524387" y="322883"/>
                    </a:lnTo>
                    <a:lnTo>
                      <a:pt x="1519527" y="323849"/>
                    </a:lnTo>
                    <a:close/>
                  </a:path>
                </a:pathLst>
              </a:custGeom>
              <a:solidFill>
                <a:srgbClr val="333333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3" name="object 53"/>
              <p:cNvPicPr/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12812032" y="8877299"/>
                <a:ext cx="133349" cy="133349"/>
              </a:xfrm>
              <a:prstGeom prst="rect">
                <a:avLst/>
              </a:prstGeom>
            </p:spPr>
          </p:pic>
        </p:grpSp>
        <p:sp>
          <p:nvSpPr>
            <p:cNvPr id="54" name="object 54">
              <a:hlinkClick r:id="rId14"/>
            </p:cNvPr>
            <p:cNvSpPr txBox="1"/>
            <p:nvPr/>
          </p:nvSpPr>
          <p:spPr>
            <a:xfrm>
              <a:off x="12532724" y="8877299"/>
              <a:ext cx="1461952" cy="16587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1">
                <a:lnSpc>
                  <a:spcPts val="700"/>
                </a:lnSpc>
              </a:pPr>
              <a: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  <a:t>Réalisation</a:t>
              </a:r>
              <a:b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</a:br>
              <a:r>
                <a:rPr lang="fr-FR" sz="800" dirty="0">
                  <a:solidFill>
                    <a:srgbClr val="FFFFFF"/>
                  </a:solidFill>
                  <a:latin typeface="Montserrat"/>
                  <a:cs typeface="Montserrat"/>
                </a:rPr>
                <a:t>www.konsors.fr</a:t>
              </a:r>
              <a:endParaRPr sz="1000" dirty="0">
                <a:latin typeface="Montserrat"/>
                <a:cs typeface="Montserrat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342900" y="-49856"/>
            <a:ext cx="14706600" cy="6907856"/>
          </a:xfrm>
          <a:custGeom>
            <a:avLst/>
            <a:gdLst/>
            <a:ahLst/>
            <a:cxnLst/>
            <a:rect l="l" t="t" r="r" b="b"/>
            <a:pathLst>
              <a:path w="13144500" h="6858000">
                <a:moveTo>
                  <a:pt x="13144498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13144498" y="0"/>
                </a:lnTo>
                <a:lnTo>
                  <a:pt x="13144498" y="6857999"/>
                </a:lnTo>
                <a:close/>
              </a:path>
            </a:pathLst>
          </a:custGeom>
          <a:solidFill>
            <a:srgbClr val="092E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515725" y="-49856"/>
            <a:ext cx="2857500" cy="2857500"/>
          </a:xfrm>
          <a:custGeom>
            <a:avLst/>
            <a:gdLst/>
            <a:ahLst/>
            <a:cxnLst/>
            <a:rect l="l" t="t" r="r" b="b"/>
            <a:pathLst>
              <a:path w="2857500" h="2857500">
                <a:moveTo>
                  <a:pt x="1904999" y="2857499"/>
                </a:moveTo>
                <a:lnTo>
                  <a:pt x="1858248" y="2856926"/>
                </a:lnTo>
                <a:lnTo>
                  <a:pt x="1811525" y="2855205"/>
                </a:lnTo>
                <a:lnTo>
                  <a:pt x="1764859" y="2852338"/>
                </a:lnTo>
                <a:lnTo>
                  <a:pt x="1718278" y="2848326"/>
                </a:lnTo>
                <a:lnTo>
                  <a:pt x="1671808" y="2843173"/>
                </a:lnTo>
                <a:lnTo>
                  <a:pt x="1625478" y="2836880"/>
                </a:lnTo>
                <a:lnTo>
                  <a:pt x="1579316" y="2829453"/>
                </a:lnTo>
                <a:lnTo>
                  <a:pt x="1533351" y="2820895"/>
                </a:lnTo>
                <a:lnTo>
                  <a:pt x="1487610" y="2811211"/>
                </a:lnTo>
                <a:lnTo>
                  <a:pt x="1442121" y="2800408"/>
                </a:lnTo>
                <a:lnTo>
                  <a:pt x="1396910" y="2788492"/>
                </a:lnTo>
                <a:lnTo>
                  <a:pt x="1352006" y="2775470"/>
                </a:lnTo>
                <a:lnTo>
                  <a:pt x="1307435" y="2761350"/>
                </a:lnTo>
                <a:lnTo>
                  <a:pt x="1263223" y="2746140"/>
                </a:lnTo>
                <a:lnTo>
                  <a:pt x="1219398" y="2729850"/>
                </a:lnTo>
                <a:lnTo>
                  <a:pt x="1175986" y="2712490"/>
                </a:lnTo>
                <a:lnTo>
                  <a:pt x="1133014" y="2694069"/>
                </a:lnTo>
                <a:lnTo>
                  <a:pt x="1090507" y="2674598"/>
                </a:lnTo>
                <a:lnTo>
                  <a:pt x="1048490" y="2654091"/>
                </a:lnTo>
                <a:lnTo>
                  <a:pt x="1006989" y="2632559"/>
                </a:lnTo>
                <a:lnTo>
                  <a:pt x="966028" y="2610015"/>
                </a:lnTo>
                <a:lnTo>
                  <a:pt x="925632" y="2586472"/>
                </a:lnTo>
                <a:lnTo>
                  <a:pt x="885828" y="2561945"/>
                </a:lnTo>
                <a:lnTo>
                  <a:pt x="846637" y="2536449"/>
                </a:lnTo>
                <a:lnTo>
                  <a:pt x="808084" y="2509998"/>
                </a:lnTo>
                <a:lnTo>
                  <a:pt x="770192" y="2482610"/>
                </a:lnTo>
                <a:lnTo>
                  <a:pt x="732983" y="2454299"/>
                </a:lnTo>
                <a:lnTo>
                  <a:pt x="696480" y="2425084"/>
                </a:lnTo>
                <a:lnTo>
                  <a:pt x="660705" y="2394982"/>
                </a:lnTo>
                <a:lnTo>
                  <a:pt x="625679" y="2364011"/>
                </a:lnTo>
                <a:lnTo>
                  <a:pt x="591424" y="2332190"/>
                </a:lnTo>
                <a:lnTo>
                  <a:pt x="557961" y="2299537"/>
                </a:lnTo>
                <a:lnTo>
                  <a:pt x="525308" y="2266074"/>
                </a:lnTo>
                <a:lnTo>
                  <a:pt x="493487" y="2231819"/>
                </a:lnTo>
                <a:lnTo>
                  <a:pt x="462516" y="2196793"/>
                </a:lnTo>
                <a:lnTo>
                  <a:pt x="432415" y="2161018"/>
                </a:lnTo>
                <a:lnTo>
                  <a:pt x="403199" y="2124515"/>
                </a:lnTo>
                <a:lnTo>
                  <a:pt x="374888" y="2087306"/>
                </a:lnTo>
                <a:lnTo>
                  <a:pt x="347499" y="2049414"/>
                </a:lnTo>
                <a:lnTo>
                  <a:pt x="321048" y="2010860"/>
                </a:lnTo>
                <a:lnTo>
                  <a:pt x="295552" y="1971670"/>
                </a:lnTo>
                <a:lnTo>
                  <a:pt x="271025" y="1931865"/>
                </a:lnTo>
                <a:lnTo>
                  <a:pt x="247483" y="1891470"/>
                </a:lnTo>
                <a:lnTo>
                  <a:pt x="224939" y="1850510"/>
                </a:lnTo>
                <a:lnTo>
                  <a:pt x="203406" y="1809009"/>
                </a:lnTo>
                <a:lnTo>
                  <a:pt x="182898" y="1766992"/>
                </a:lnTo>
                <a:lnTo>
                  <a:pt x="163429" y="1724484"/>
                </a:lnTo>
                <a:lnTo>
                  <a:pt x="145008" y="1681511"/>
                </a:lnTo>
                <a:lnTo>
                  <a:pt x="127646" y="1638099"/>
                </a:lnTo>
                <a:lnTo>
                  <a:pt x="111357" y="1594274"/>
                </a:lnTo>
                <a:lnTo>
                  <a:pt x="96147" y="1550063"/>
                </a:lnTo>
                <a:lnTo>
                  <a:pt x="82028" y="1505491"/>
                </a:lnTo>
                <a:lnTo>
                  <a:pt x="69005" y="1460587"/>
                </a:lnTo>
                <a:lnTo>
                  <a:pt x="57089" y="1415377"/>
                </a:lnTo>
                <a:lnTo>
                  <a:pt x="46286" y="1369887"/>
                </a:lnTo>
                <a:lnTo>
                  <a:pt x="36602" y="1324146"/>
                </a:lnTo>
                <a:lnTo>
                  <a:pt x="28045" y="1278182"/>
                </a:lnTo>
                <a:lnTo>
                  <a:pt x="20617" y="1232021"/>
                </a:lnTo>
                <a:lnTo>
                  <a:pt x="14325" y="1185692"/>
                </a:lnTo>
                <a:lnTo>
                  <a:pt x="9173" y="1139222"/>
                </a:lnTo>
                <a:lnTo>
                  <a:pt x="5161" y="1092640"/>
                </a:lnTo>
                <a:lnTo>
                  <a:pt x="2294" y="1045973"/>
                </a:lnTo>
                <a:lnTo>
                  <a:pt x="573" y="999250"/>
                </a:lnTo>
                <a:lnTo>
                  <a:pt x="0" y="952499"/>
                </a:lnTo>
                <a:lnTo>
                  <a:pt x="143" y="929120"/>
                </a:lnTo>
                <a:lnTo>
                  <a:pt x="1290" y="882383"/>
                </a:lnTo>
                <a:lnTo>
                  <a:pt x="3585" y="835682"/>
                </a:lnTo>
                <a:lnTo>
                  <a:pt x="7024" y="789057"/>
                </a:lnTo>
                <a:lnTo>
                  <a:pt x="11607" y="742524"/>
                </a:lnTo>
                <a:lnTo>
                  <a:pt x="17329" y="696125"/>
                </a:lnTo>
                <a:lnTo>
                  <a:pt x="24189" y="649873"/>
                </a:lnTo>
                <a:lnTo>
                  <a:pt x="32182" y="603810"/>
                </a:lnTo>
                <a:lnTo>
                  <a:pt x="41303" y="557951"/>
                </a:lnTo>
                <a:lnTo>
                  <a:pt x="51547" y="512335"/>
                </a:lnTo>
                <a:lnTo>
                  <a:pt x="62908" y="466979"/>
                </a:lnTo>
                <a:lnTo>
                  <a:pt x="75378" y="421921"/>
                </a:lnTo>
                <a:lnTo>
                  <a:pt x="88951" y="377176"/>
                </a:lnTo>
                <a:lnTo>
                  <a:pt x="103616" y="332785"/>
                </a:lnTo>
                <a:lnTo>
                  <a:pt x="119368" y="288760"/>
                </a:lnTo>
                <a:lnTo>
                  <a:pt x="136193" y="245142"/>
                </a:lnTo>
                <a:lnTo>
                  <a:pt x="154087" y="201943"/>
                </a:lnTo>
                <a:lnTo>
                  <a:pt x="173032" y="159203"/>
                </a:lnTo>
                <a:lnTo>
                  <a:pt x="193024" y="116934"/>
                </a:lnTo>
                <a:lnTo>
                  <a:pt x="214044" y="75175"/>
                </a:lnTo>
                <a:lnTo>
                  <a:pt x="236085" y="33938"/>
                </a:lnTo>
                <a:lnTo>
                  <a:pt x="255257" y="0"/>
                </a:lnTo>
                <a:lnTo>
                  <a:pt x="2857500" y="0"/>
                </a:lnTo>
                <a:lnTo>
                  <a:pt x="2857500" y="2602240"/>
                </a:lnTo>
                <a:lnTo>
                  <a:pt x="2823560" y="2621412"/>
                </a:lnTo>
                <a:lnTo>
                  <a:pt x="2782323" y="2643453"/>
                </a:lnTo>
                <a:lnTo>
                  <a:pt x="2740563" y="2664473"/>
                </a:lnTo>
                <a:lnTo>
                  <a:pt x="2698295" y="2684465"/>
                </a:lnTo>
                <a:lnTo>
                  <a:pt x="2655554" y="2703410"/>
                </a:lnTo>
                <a:lnTo>
                  <a:pt x="2612355" y="2721304"/>
                </a:lnTo>
                <a:lnTo>
                  <a:pt x="2568736" y="2738129"/>
                </a:lnTo>
                <a:lnTo>
                  <a:pt x="2524711" y="2753881"/>
                </a:lnTo>
                <a:lnTo>
                  <a:pt x="2480320" y="2768546"/>
                </a:lnTo>
                <a:lnTo>
                  <a:pt x="2435576" y="2782120"/>
                </a:lnTo>
                <a:lnTo>
                  <a:pt x="2390519" y="2794589"/>
                </a:lnTo>
                <a:lnTo>
                  <a:pt x="2345161" y="2805950"/>
                </a:lnTo>
                <a:lnTo>
                  <a:pt x="2299547" y="2816193"/>
                </a:lnTo>
                <a:lnTo>
                  <a:pt x="2253687" y="2825315"/>
                </a:lnTo>
                <a:lnTo>
                  <a:pt x="2207624" y="2833308"/>
                </a:lnTo>
                <a:lnTo>
                  <a:pt x="2161373" y="2840169"/>
                </a:lnTo>
                <a:lnTo>
                  <a:pt x="2114974" y="2845892"/>
                </a:lnTo>
                <a:lnTo>
                  <a:pt x="2068441" y="2850475"/>
                </a:lnTo>
                <a:lnTo>
                  <a:pt x="2021816" y="2853914"/>
                </a:lnTo>
                <a:lnTo>
                  <a:pt x="1975115" y="2856209"/>
                </a:lnTo>
                <a:lnTo>
                  <a:pt x="1928378" y="2857356"/>
                </a:lnTo>
                <a:lnTo>
                  <a:pt x="1904999" y="2857499"/>
                </a:lnTo>
                <a:close/>
              </a:path>
            </a:pathLst>
          </a:custGeom>
          <a:solidFill>
            <a:srgbClr val="FFFFFF">
              <a:alpha val="313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599" y="1066799"/>
            <a:ext cx="762000" cy="38100"/>
          </a:xfrm>
          <a:custGeom>
            <a:avLst/>
            <a:gdLst/>
            <a:ahLst/>
            <a:cxnLst/>
            <a:rect l="l" t="t" r="r" b="b"/>
            <a:pathLst>
              <a:path w="762000" h="38100">
                <a:moveTo>
                  <a:pt x="761999" y="38099"/>
                </a:moveTo>
                <a:lnTo>
                  <a:pt x="0" y="38099"/>
                </a:lnTo>
                <a:lnTo>
                  <a:pt x="0" y="0"/>
                </a:lnTo>
                <a:lnTo>
                  <a:pt x="761999" y="0"/>
                </a:lnTo>
                <a:lnTo>
                  <a:pt x="761999" y="380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76196" y="743697"/>
            <a:ext cx="5780968" cy="49244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1">
              <a:spcBef>
                <a:spcPts val="120"/>
              </a:spcBef>
            </a:pPr>
            <a:r>
              <a:rPr sz="3100" spc="-254" dirty="0"/>
              <a:t>Table</a:t>
            </a:r>
            <a:r>
              <a:rPr sz="3100" spc="-90" dirty="0"/>
              <a:t> </a:t>
            </a:r>
            <a:r>
              <a:rPr sz="3100" spc="-254" dirty="0"/>
              <a:t>des</a:t>
            </a:r>
            <a:r>
              <a:rPr sz="3100" spc="-90" dirty="0"/>
              <a:t> </a:t>
            </a:r>
            <a:r>
              <a:rPr sz="3100" spc="-229" dirty="0"/>
              <a:t>matières</a:t>
            </a:r>
            <a:endParaRPr sz="3100"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1057" y="1609724"/>
            <a:ext cx="142934" cy="15216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76325" y="2047875"/>
            <a:ext cx="152399" cy="13334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6813" y="2466974"/>
            <a:ext cx="151423" cy="15239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85850" y="2905124"/>
            <a:ext cx="130209" cy="13023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57275" y="3343275"/>
            <a:ext cx="190499" cy="115877"/>
          </a:xfrm>
          <a:prstGeom prst="rect">
            <a:avLst/>
          </a:prstGeom>
        </p:spPr>
      </p:pic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613568" y="1608810"/>
          <a:ext cx="8813799" cy="2295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4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9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9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6545">
                <a:tc>
                  <a:txBody>
                    <a:bodyPr/>
                    <a:lstStyle/>
                    <a:p>
                      <a:pPr marL="86360">
                        <a:lnSpc>
                          <a:spcPts val="1355"/>
                        </a:lnSpc>
                        <a:tabLst>
                          <a:tab pos="795655" algn="l"/>
                        </a:tabLst>
                      </a:pPr>
                      <a:r>
                        <a:rPr sz="2200" b="1" spc="-37" baseline="-5555" dirty="0">
                          <a:solidFill>
                            <a:srgbClr val="D4AF37"/>
                          </a:solidFill>
                          <a:latin typeface="Montserrat"/>
                          <a:cs typeface="Montserrat"/>
                        </a:rPr>
                        <a:t>01</a:t>
                      </a:r>
                      <a:r>
                        <a:rPr sz="2200" b="1" baseline="-5555" dirty="0">
                          <a:solidFill>
                            <a:srgbClr val="D4AF37"/>
                          </a:solidFill>
                          <a:latin typeface="Montserrat"/>
                          <a:cs typeface="Montserrat"/>
                        </a:rPr>
                        <a:t>	</a:t>
                      </a:r>
                      <a:r>
                        <a:rPr sz="1300" spc="-6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Présentation</a:t>
                      </a:r>
                      <a:r>
                        <a:rPr sz="1300" spc="-1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1300" spc="-8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du</a:t>
                      </a:r>
                      <a:r>
                        <a:rPr sz="1300" spc="-1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1300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club</a:t>
                      </a:r>
                      <a:endParaRPr sz="1300">
                        <a:latin typeface="Montserrat"/>
                        <a:cs typeface="Montserra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9554" algn="r">
                        <a:lnSpc>
                          <a:spcPts val="1505"/>
                        </a:lnSpc>
                      </a:pPr>
                      <a:r>
                        <a:rPr sz="1500" b="1" spc="-25" dirty="0">
                          <a:solidFill>
                            <a:srgbClr val="D4AF37"/>
                          </a:solidFill>
                          <a:latin typeface="Montserrat"/>
                          <a:cs typeface="Montserrat"/>
                        </a:rPr>
                        <a:t>06</a:t>
                      </a:r>
                      <a:endParaRPr sz="1500">
                        <a:latin typeface="Montserrat"/>
                        <a:cs typeface="Montserra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6540">
                        <a:lnSpc>
                          <a:spcPts val="1315"/>
                        </a:lnSpc>
                      </a:pPr>
                      <a:r>
                        <a:rPr sz="1300" spc="-6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Plan</a:t>
                      </a:r>
                      <a:r>
                        <a:rPr sz="1300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1300" spc="-5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d'activation</a:t>
                      </a:r>
                      <a:r>
                        <a:rPr sz="1300" spc="-1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1300" spc="-5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et</a:t>
                      </a:r>
                      <a:r>
                        <a:rPr sz="1300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1300" spc="-3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calendrier</a:t>
                      </a:r>
                      <a:endParaRPr sz="1300">
                        <a:latin typeface="Montserrat"/>
                        <a:cs typeface="Montserra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990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595"/>
                        </a:spcBef>
                        <a:tabLst>
                          <a:tab pos="795655" algn="l"/>
                        </a:tabLst>
                      </a:pPr>
                      <a:r>
                        <a:rPr sz="2200" b="1" spc="-37" baseline="-5555" dirty="0">
                          <a:solidFill>
                            <a:srgbClr val="D4AF37"/>
                          </a:solidFill>
                          <a:latin typeface="Montserrat"/>
                          <a:cs typeface="Montserrat"/>
                        </a:rPr>
                        <a:t>02</a:t>
                      </a:r>
                      <a:r>
                        <a:rPr sz="2200" b="1" baseline="-5555" dirty="0">
                          <a:solidFill>
                            <a:srgbClr val="D4AF37"/>
                          </a:solidFill>
                          <a:latin typeface="Montserrat"/>
                          <a:cs typeface="Montserrat"/>
                        </a:rPr>
                        <a:t>	</a:t>
                      </a:r>
                      <a:r>
                        <a:rPr sz="1300" spc="-7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Contexte</a:t>
                      </a:r>
                      <a:r>
                        <a:rPr sz="1300" spc="-2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1300" spc="-5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et</a:t>
                      </a:r>
                      <a:r>
                        <a:rPr sz="1300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1300" spc="-1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enjeux</a:t>
                      </a:r>
                      <a:endParaRPr sz="1300">
                        <a:latin typeface="Montserrat"/>
                        <a:cs typeface="Montserrat"/>
                      </a:endParaRPr>
                    </a:p>
                  </a:txBody>
                  <a:tcPr marL="0" marR="0" marT="75565" marB="0"/>
                </a:tc>
                <a:tc>
                  <a:txBody>
                    <a:bodyPr/>
                    <a:lstStyle/>
                    <a:p>
                      <a:pPr marR="248920" algn="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500" b="1" spc="-25" dirty="0">
                          <a:solidFill>
                            <a:srgbClr val="D4AF37"/>
                          </a:solidFill>
                          <a:latin typeface="Montserrat"/>
                          <a:cs typeface="Montserrat"/>
                        </a:rPr>
                        <a:t>07</a:t>
                      </a:r>
                      <a:endParaRPr sz="1500">
                        <a:latin typeface="Montserrat"/>
                        <a:cs typeface="Montserrat"/>
                      </a:endParaRPr>
                    </a:p>
                  </a:txBody>
                  <a:tcPr marL="0" marR="0" marT="94615" marB="0"/>
                </a:tc>
                <a:tc>
                  <a:txBody>
                    <a:bodyPr/>
                    <a:lstStyle/>
                    <a:p>
                      <a:pPr marL="25654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300" spc="-6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Indicateurs</a:t>
                      </a:r>
                      <a:r>
                        <a:rPr sz="1300" spc="-1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1300" spc="-7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de</a:t>
                      </a:r>
                      <a:r>
                        <a:rPr sz="1300" spc="-1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performance</a:t>
                      </a:r>
                      <a:endParaRPr sz="1300">
                        <a:latin typeface="Montserrat"/>
                        <a:cs typeface="Montserrat"/>
                      </a:endParaRPr>
                    </a:p>
                  </a:txBody>
                  <a:tcPr marL="0" marR="0" marT="10096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99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595"/>
                        </a:spcBef>
                        <a:tabLst>
                          <a:tab pos="795655" algn="l"/>
                        </a:tabLst>
                      </a:pPr>
                      <a:r>
                        <a:rPr sz="2200" b="1" spc="-37" baseline="-5555" dirty="0">
                          <a:solidFill>
                            <a:srgbClr val="D4AF37"/>
                          </a:solidFill>
                          <a:latin typeface="Montserrat"/>
                          <a:cs typeface="Montserrat"/>
                        </a:rPr>
                        <a:t>03</a:t>
                      </a:r>
                      <a:r>
                        <a:rPr sz="2200" b="1" baseline="-5555" dirty="0">
                          <a:solidFill>
                            <a:srgbClr val="D4AF37"/>
                          </a:solidFill>
                          <a:latin typeface="Montserrat"/>
                          <a:cs typeface="Montserrat"/>
                        </a:rPr>
                        <a:t>	</a:t>
                      </a:r>
                      <a:r>
                        <a:rPr sz="1300" spc="-5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Objectifs</a:t>
                      </a:r>
                      <a:r>
                        <a:rPr sz="1300" spc="-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1300" spc="-8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du</a:t>
                      </a:r>
                      <a:r>
                        <a:rPr sz="1300" spc="-1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1300" spc="-1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partenariat</a:t>
                      </a:r>
                      <a:endParaRPr sz="1300">
                        <a:latin typeface="Montserrat"/>
                        <a:cs typeface="Montserrat"/>
                      </a:endParaRPr>
                    </a:p>
                  </a:txBody>
                  <a:tcPr marL="0" marR="0" marT="75565" marB="0"/>
                </a:tc>
                <a:tc>
                  <a:txBody>
                    <a:bodyPr/>
                    <a:lstStyle/>
                    <a:p>
                      <a:pPr marR="249554" algn="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500" b="1" spc="-25" dirty="0">
                          <a:solidFill>
                            <a:srgbClr val="D4AF37"/>
                          </a:solidFill>
                          <a:latin typeface="Montserrat"/>
                          <a:cs typeface="Montserrat"/>
                        </a:rPr>
                        <a:t>08</a:t>
                      </a:r>
                      <a:endParaRPr sz="1500">
                        <a:latin typeface="Montserrat"/>
                        <a:cs typeface="Montserrat"/>
                      </a:endParaRPr>
                    </a:p>
                  </a:txBody>
                  <a:tcPr marL="0" marR="0" marT="94615" marB="0"/>
                </a:tc>
                <a:tc>
                  <a:txBody>
                    <a:bodyPr/>
                    <a:lstStyle/>
                    <a:p>
                      <a:pPr marL="25654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300" spc="-1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Témoignages</a:t>
                      </a:r>
                      <a:endParaRPr sz="1300">
                        <a:latin typeface="Montserrat"/>
                        <a:cs typeface="Montserrat"/>
                      </a:endParaRPr>
                    </a:p>
                  </a:txBody>
                  <a:tcPr marL="0" marR="0" marT="10096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9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70"/>
                        </a:spcBef>
                        <a:tabLst>
                          <a:tab pos="795655" algn="l"/>
                        </a:tabLst>
                      </a:pPr>
                      <a:r>
                        <a:rPr sz="1500" b="1" spc="-25" dirty="0">
                          <a:solidFill>
                            <a:srgbClr val="D4AF37"/>
                          </a:solidFill>
                          <a:latin typeface="Montserrat"/>
                          <a:cs typeface="Montserrat"/>
                        </a:rPr>
                        <a:t>04</a:t>
                      </a:r>
                      <a:r>
                        <a:rPr sz="1500" b="1" dirty="0">
                          <a:solidFill>
                            <a:srgbClr val="D4AF37"/>
                          </a:solidFill>
                          <a:latin typeface="Montserrat"/>
                          <a:cs typeface="Montserrat"/>
                        </a:rPr>
                        <a:t>	</a:t>
                      </a:r>
                      <a:r>
                        <a:rPr sz="1900" spc="-97" baseline="2136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Offre</a:t>
                      </a:r>
                      <a:r>
                        <a:rPr sz="1900" spc="-15" baseline="2136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1900" spc="-112" baseline="2136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de</a:t>
                      </a:r>
                      <a:r>
                        <a:rPr sz="1900" spc="-15" baseline="2136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sponsoring</a:t>
                      </a:r>
                      <a:endParaRPr sz="1900" baseline="2136">
                        <a:latin typeface="Montserrat"/>
                        <a:cs typeface="Montserrat"/>
                      </a:endParaRPr>
                    </a:p>
                  </a:txBody>
                  <a:tcPr marL="0" marR="0" marT="85090" marB="0"/>
                </a:tc>
                <a:tc>
                  <a:txBody>
                    <a:bodyPr/>
                    <a:lstStyle/>
                    <a:p>
                      <a:pPr marR="249554" algn="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500" b="1" spc="-25" dirty="0">
                          <a:solidFill>
                            <a:srgbClr val="D4AF37"/>
                          </a:solidFill>
                          <a:latin typeface="Montserrat"/>
                          <a:cs typeface="Montserrat"/>
                        </a:rPr>
                        <a:t>09</a:t>
                      </a:r>
                      <a:endParaRPr sz="1500">
                        <a:latin typeface="Montserrat"/>
                        <a:cs typeface="Montserrat"/>
                      </a:endParaRPr>
                    </a:p>
                  </a:txBody>
                  <a:tcPr marL="0" marR="0" marT="85090" marB="0"/>
                </a:tc>
                <a:tc>
                  <a:txBody>
                    <a:bodyPr/>
                    <a:lstStyle/>
                    <a:p>
                      <a:pPr marL="25654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300" spc="-7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Équipe</a:t>
                      </a:r>
                      <a:r>
                        <a:rPr sz="1300" spc="2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1300" spc="-1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projet</a:t>
                      </a:r>
                      <a:endParaRPr sz="1300">
                        <a:latin typeface="Montserrat"/>
                        <a:cs typeface="Montserrat"/>
                      </a:endParaRPr>
                    </a:p>
                  </a:txBody>
                  <a:tcPr marL="0" marR="0" marT="10096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545"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670"/>
                        </a:spcBef>
                        <a:tabLst>
                          <a:tab pos="795655" algn="l"/>
                        </a:tabLst>
                      </a:pPr>
                      <a:r>
                        <a:rPr sz="1500" b="1" spc="-25" dirty="0">
                          <a:solidFill>
                            <a:srgbClr val="D4AF37"/>
                          </a:solidFill>
                          <a:latin typeface="Montserrat"/>
                          <a:cs typeface="Montserrat"/>
                        </a:rPr>
                        <a:t>05</a:t>
                      </a:r>
                      <a:r>
                        <a:rPr sz="1500" b="1" dirty="0">
                          <a:solidFill>
                            <a:srgbClr val="D4AF37"/>
                          </a:solidFill>
                          <a:latin typeface="Montserrat"/>
                          <a:cs typeface="Montserrat"/>
                        </a:rPr>
                        <a:t>	</a:t>
                      </a:r>
                      <a:r>
                        <a:rPr sz="1900" spc="-89" baseline="2136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Contreparties</a:t>
                      </a:r>
                      <a:r>
                        <a:rPr sz="1900" spc="-30" baseline="2136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1900" spc="-82" baseline="2136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et</a:t>
                      </a:r>
                      <a:r>
                        <a:rPr sz="1900" spc="-30" baseline="2136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1900" spc="-15" baseline="2136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activations</a:t>
                      </a:r>
                      <a:endParaRPr sz="1900" baseline="2136">
                        <a:latin typeface="Montserrat"/>
                        <a:cs typeface="Montserrat"/>
                      </a:endParaRPr>
                    </a:p>
                  </a:txBody>
                  <a:tcPr marL="0" marR="0" marT="85090" marB="0"/>
                </a:tc>
                <a:tc>
                  <a:txBody>
                    <a:bodyPr/>
                    <a:lstStyle/>
                    <a:p>
                      <a:pPr marR="249554" algn="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500" b="1" spc="-25" dirty="0">
                          <a:solidFill>
                            <a:srgbClr val="D4AF37"/>
                          </a:solidFill>
                          <a:latin typeface="Montserrat"/>
                          <a:cs typeface="Montserrat"/>
                        </a:rPr>
                        <a:t>10</a:t>
                      </a:r>
                      <a:endParaRPr sz="1500">
                        <a:latin typeface="Montserrat"/>
                        <a:cs typeface="Montserrat"/>
                      </a:endParaRPr>
                    </a:p>
                  </a:txBody>
                  <a:tcPr marL="0" marR="0" marT="85090" marB="0"/>
                </a:tc>
                <a:tc>
                  <a:txBody>
                    <a:bodyPr/>
                    <a:lstStyle/>
                    <a:p>
                      <a:pPr marL="25654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300" spc="-7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Budget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sz="1300" spc="-1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prévisionnel</a:t>
                      </a:r>
                      <a:endParaRPr sz="1300">
                        <a:latin typeface="Montserrat"/>
                        <a:cs typeface="Montserrat"/>
                      </a:endParaRPr>
                    </a:p>
                  </a:txBody>
                  <a:tcPr marL="0" marR="0" marT="10096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9554" algn="r">
                        <a:lnSpc>
                          <a:spcPts val="1490"/>
                        </a:lnSpc>
                        <a:spcBef>
                          <a:spcPts val="710"/>
                        </a:spcBef>
                      </a:pPr>
                      <a:r>
                        <a:rPr sz="1500" b="1" spc="-25" dirty="0">
                          <a:solidFill>
                            <a:srgbClr val="D4AF37"/>
                          </a:solidFill>
                          <a:latin typeface="Montserrat"/>
                          <a:cs typeface="Montserrat"/>
                        </a:rPr>
                        <a:t>11</a:t>
                      </a:r>
                      <a:endParaRPr sz="1500">
                        <a:latin typeface="Montserrat"/>
                        <a:cs typeface="Montserrat"/>
                      </a:endParaRPr>
                    </a:p>
                  </a:txBody>
                  <a:tcPr marL="0" marR="0" marT="90170" marB="0"/>
                </a:tc>
                <a:tc>
                  <a:txBody>
                    <a:bodyPr/>
                    <a:lstStyle/>
                    <a:p>
                      <a:pPr marL="256540">
                        <a:lnSpc>
                          <a:spcPts val="1440"/>
                        </a:lnSpc>
                        <a:spcBef>
                          <a:spcPts val="760"/>
                        </a:spcBef>
                      </a:pPr>
                      <a:r>
                        <a:rPr sz="1300" spc="-10" dirty="0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Annexes</a:t>
                      </a:r>
                      <a:endParaRPr sz="1300">
                        <a:latin typeface="Montserrat"/>
                        <a:cs typeface="Montserrat"/>
                      </a:endParaRPr>
                    </a:p>
                  </a:txBody>
                  <a:tcPr marL="0" marR="0" marT="9652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800851" y="1609724"/>
            <a:ext cx="133349" cy="152399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791326" y="2038350"/>
            <a:ext cx="161627" cy="152399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800851" y="2495549"/>
            <a:ext cx="133349" cy="95249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772276" y="2895600"/>
            <a:ext cx="190499" cy="152399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819901" y="3333750"/>
            <a:ext cx="95249" cy="133349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6802099" y="3746145"/>
            <a:ext cx="131712" cy="148329"/>
          </a:xfrm>
          <a:prstGeom prst="rect">
            <a:avLst/>
          </a:prstGeom>
        </p:spPr>
      </p:pic>
      <p:grpSp>
        <p:nvGrpSpPr>
          <p:cNvPr id="22" name="Groupe 21">
            <a:extLst>
              <a:ext uri="{FF2B5EF4-FFF2-40B4-BE49-F238E27FC236}">
                <a16:creationId xmlns:a16="http://schemas.microsoft.com/office/drawing/2014/main" id="{F1CF4721-8374-46AD-B4D1-7552A3B9A95D}"/>
              </a:ext>
            </a:extLst>
          </p:cNvPr>
          <p:cNvGrpSpPr/>
          <p:nvPr/>
        </p:nvGrpSpPr>
        <p:grpSpPr>
          <a:xfrm>
            <a:off x="12534900" y="6375057"/>
            <a:ext cx="1802675" cy="356283"/>
            <a:chOff x="12192001" y="8782051"/>
            <a:chExt cx="1802675" cy="323850"/>
          </a:xfrm>
        </p:grpSpPr>
        <p:grpSp>
          <p:nvGrpSpPr>
            <p:cNvPr id="23" name="object 51">
              <a:extLst>
                <a:ext uri="{FF2B5EF4-FFF2-40B4-BE49-F238E27FC236}">
                  <a16:creationId xmlns:a16="http://schemas.microsoft.com/office/drawing/2014/main" id="{68816DDF-737E-4C42-A796-DFE61B9C5616}"/>
                </a:ext>
              </a:extLst>
            </p:cNvPr>
            <p:cNvGrpSpPr/>
            <p:nvPr/>
          </p:nvGrpSpPr>
          <p:grpSpPr>
            <a:xfrm>
              <a:off x="12192001" y="8782051"/>
              <a:ext cx="1257304" cy="323850"/>
              <a:chOff x="12686614" y="8782051"/>
              <a:chExt cx="1219883" cy="323850"/>
            </a:xfrm>
          </p:grpSpPr>
          <p:sp>
            <p:nvSpPr>
              <p:cNvPr id="25" name="object 52">
                <a:extLst>
                  <a:ext uri="{FF2B5EF4-FFF2-40B4-BE49-F238E27FC236}">
                    <a16:creationId xmlns:a16="http://schemas.microsoft.com/office/drawing/2014/main" id="{84522D98-F1DC-4C47-99BF-138EF938E3A4}"/>
                  </a:ext>
                </a:extLst>
              </p:cNvPr>
              <p:cNvSpPr/>
              <p:nvPr/>
            </p:nvSpPr>
            <p:spPr>
              <a:xfrm>
                <a:off x="12686614" y="8782051"/>
                <a:ext cx="1219883" cy="323850"/>
              </a:xfrm>
              <a:custGeom>
                <a:avLst/>
                <a:gdLst/>
                <a:ahLst/>
                <a:cxnLst/>
                <a:rect l="l" t="t" r="r" b="b"/>
                <a:pathLst>
                  <a:path w="1552575" h="323850">
                    <a:moveTo>
                      <a:pt x="1519527" y="323849"/>
                    </a:moveTo>
                    <a:lnTo>
                      <a:pt x="33047" y="323849"/>
                    </a:lnTo>
                    <a:lnTo>
                      <a:pt x="28187" y="322883"/>
                    </a:lnTo>
                    <a:lnTo>
                      <a:pt x="966" y="295662"/>
                    </a:lnTo>
                    <a:lnTo>
                      <a:pt x="0" y="290802"/>
                    </a:lnTo>
                    <a:lnTo>
                      <a:pt x="0" y="285749"/>
                    </a:lnTo>
                    <a:lnTo>
                      <a:pt x="0" y="33047"/>
                    </a:lnTo>
                    <a:lnTo>
                      <a:pt x="28187" y="966"/>
                    </a:lnTo>
                    <a:lnTo>
                      <a:pt x="33047" y="0"/>
                    </a:lnTo>
                    <a:lnTo>
                      <a:pt x="1519527" y="0"/>
                    </a:lnTo>
                    <a:lnTo>
                      <a:pt x="1551607" y="28187"/>
                    </a:lnTo>
                    <a:lnTo>
                      <a:pt x="1552574" y="33047"/>
                    </a:lnTo>
                    <a:lnTo>
                      <a:pt x="1552574" y="290802"/>
                    </a:lnTo>
                    <a:lnTo>
                      <a:pt x="1524387" y="322883"/>
                    </a:lnTo>
                    <a:lnTo>
                      <a:pt x="1519527" y="323849"/>
                    </a:lnTo>
                    <a:close/>
                  </a:path>
                </a:pathLst>
              </a:custGeom>
              <a:solidFill>
                <a:srgbClr val="333333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26" name="object 53">
                <a:extLst>
                  <a:ext uri="{FF2B5EF4-FFF2-40B4-BE49-F238E27FC236}">
                    <a16:creationId xmlns:a16="http://schemas.microsoft.com/office/drawing/2014/main" id="{71907C61-F4B6-44AB-A9DE-0D9A9DCB8343}"/>
                  </a:ext>
                </a:extLst>
              </p:cNvPr>
              <p:cNvPicPr/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12812032" y="8877299"/>
                <a:ext cx="133349" cy="133349"/>
              </a:xfrm>
              <a:prstGeom prst="rect">
                <a:avLst/>
              </a:prstGeom>
            </p:spPr>
          </p:pic>
        </p:grpSp>
        <p:sp>
          <p:nvSpPr>
            <p:cNvPr id="24" name="object 54">
              <a:hlinkClick r:id="rId14"/>
              <a:extLst>
                <a:ext uri="{FF2B5EF4-FFF2-40B4-BE49-F238E27FC236}">
                  <a16:creationId xmlns:a16="http://schemas.microsoft.com/office/drawing/2014/main" id="{2328E648-86AE-4C3E-B624-7D7C894738D5}"/>
                </a:ext>
              </a:extLst>
            </p:cNvPr>
            <p:cNvSpPr txBox="1"/>
            <p:nvPr/>
          </p:nvSpPr>
          <p:spPr>
            <a:xfrm>
              <a:off x="12532724" y="8877299"/>
              <a:ext cx="1461952" cy="16587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1">
                <a:lnSpc>
                  <a:spcPts val="700"/>
                </a:lnSpc>
              </a:pPr>
              <a: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  <a:t>Réalisation</a:t>
              </a:r>
              <a:b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</a:br>
              <a:r>
                <a:rPr lang="fr-FR" sz="800" dirty="0">
                  <a:solidFill>
                    <a:srgbClr val="FFFFFF"/>
                  </a:solidFill>
                  <a:latin typeface="Montserrat"/>
                  <a:cs typeface="Montserrat"/>
                </a:rPr>
                <a:t>www.konsors.fr</a:t>
              </a:r>
              <a:endParaRPr sz="1000" dirty="0">
                <a:latin typeface="Montserrat"/>
                <a:cs typeface="Montserrat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097000" cy="6856413"/>
          </a:xfrm>
          <a:custGeom>
            <a:avLst/>
            <a:gdLst/>
            <a:ahLst/>
            <a:cxnLst/>
            <a:rect l="l" t="t" r="r" b="b"/>
            <a:pathLst>
              <a:path w="14097000" h="8801100">
                <a:moveTo>
                  <a:pt x="14096998" y="8801099"/>
                </a:moveTo>
                <a:lnTo>
                  <a:pt x="0" y="8801099"/>
                </a:lnTo>
                <a:lnTo>
                  <a:pt x="0" y="0"/>
                </a:lnTo>
                <a:lnTo>
                  <a:pt x="14096998" y="0"/>
                </a:lnTo>
                <a:lnTo>
                  <a:pt x="14096998" y="8801099"/>
                </a:lnTo>
                <a:close/>
              </a:path>
            </a:pathLst>
          </a:custGeom>
          <a:solidFill>
            <a:srgbClr val="092E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599" y="1066799"/>
            <a:ext cx="762000" cy="38100"/>
          </a:xfrm>
          <a:custGeom>
            <a:avLst/>
            <a:gdLst/>
            <a:ahLst/>
            <a:cxnLst/>
            <a:rect l="l" t="t" r="r" b="b"/>
            <a:pathLst>
              <a:path w="762000" h="38100">
                <a:moveTo>
                  <a:pt x="761999" y="38099"/>
                </a:moveTo>
                <a:lnTo>
                  <a:pt x="0" y="38099"/>
                </a:lnTo>
                <a:lnTo>
                  <a:pt x="0" y="0"/>
                </a:lnTo>
                <a:lnTo>
                  <a:pt x="761999" y="0"/>
                </a:lnTo>
                <a:lnTo>
                  <a:pt x="761999" y="380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96899" y="515078"/>
            <a:ext cx="3782060" cy="49244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1">
              <a:spcBef>
                <a:spcPts val="120"/>
              </a:spcBef>
            </a:pPr>
            <a:r>
              <a:rPr sz="3100" spc="-245" dirty="0"/>
              <a:t>Présentation</a:t>
            </a:r>
            <a:r>
              <a:rPr sz="3100" spc="-70" dirty="0"/>
              <a:t> </a:t>
            </a:r>
            <a:r>
              <a:rPr sz="3100" spc="-280" dirty="0"/>
              <a:t>du</a:t>
            </a:r>
            <a:r>
              <a:rPr sz="3100" spc="-70" dirty="0"/>
              <a:t> </a:t>
            </a:r>
            <a:r>
              <a:rPr sz="3100" spc="-210" dirty="0"/>
              <a:t>club</a:t>
            </a:r>
            <a:endParaRPr sz="3100"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99" y="1447799"/>
            <a:ext cx="190499" cy="19049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87399" y="1393877"/>
            <a:ext cx="127000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sz="1600" b="1" spc="-75" dirty="0">
                <a:solidFill>
                  <a:srgbClr val="D4AF37"/>
                </a:solidFill>
                <a:latin typeface="Montserrat SemiBold"/>
                <a:cs typeface="Montserrat SemiBold"/>
              </a:rPr>
              <a:t>HISTORIQUE</a:t>
            </a:r>
            <a:endParaRPr sz="1600">
              <a:latin typeface="Montserrat SemiBold"/>
              <a:cs typeface="Montserrat Semi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700" y="1763859"/>
            <a:ext cx="1160145" cy="22506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1">
              <a:spcBef>
                <a:spcPts val="135"/>
              </a:spcBef>
            </a:pPr>
            <a:r>
              <a:rPr sz="1350" b="1" spc="-95" dirty="0">
                <a:solidFill>
                  <a:srgbClr val="FFFFFF"/>
                </a:solidFill>
                <a:latin typeface="Montserrat"/>
                <a:cs typeface="Montserrat"/>
              </a:rPr>
              <a:t>Création</a:t>
            </a:r>
            <a:r>
              <a:rPr sz="1350" b="1" spc="-3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40" dirty="0">
                <a:solidFill>
                  <a:srgbClr val="FFFFFF"/>
                </a:solidFill>
                <a:latin typeface="Montserrat"/>
                <a:cs typeface="Montserrat"/>
              </a:rPr>
              <a:t>:</a:t>
            </a:r>
            <a:r>
              <a:rPr sz="1350" b="1" spc="-6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45" dirty="0">
                <a:solidFill>
                  <a:srgbClr val="FFFFFF"/>
                </a:solidFill>
                <a:latin typeface="Montserrat"/>
                <a:cs typeface="Montserrat"/>
              </a:rPr>
              <a:t>1985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2106759"/>
            <a:ext cx="1409065" cy="22506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1">
              <a:spcBef>
                <a:spcPts val="135"/>
              </a:spcBef>
            </a:pPr>
            <a:r>
              <a:rPr sz="1350" b="1" spc="-90" dirty="0">
                <a:solidFill>
                  <a:srgbClr val="FFFFFF"/>
                </a:solidFill>
                <a:latin typeface="Montserrat"/>
                <a:cs typeface="Montserrat"/>
              </a:rPr>
              <a:t>Faits</a:t>
            </a:r>
            <a:r>
              <a:rPr sz="1350" b="1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105" dirty="0">
                <a:solidFill>
                  <a:srgbClr val="FFFFFF"/>
                </a:solidFill>
                <a:latin typeface="Montserrat"/>
                <a:cs typeface="Montserrat"/>
              </a:rPr>
              <a:t>marquants</a:t>
            </a:r>
            <a:r>
              <a:rPr sz="1350" b="1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50" dirty="0">
                <a:solidFill>
                  <a:srgbClr val="FFFFFF"/>
                </a:solidFill>
                <a:latin typeface="Montserrat"/>
                <a:cs typeface="Montserrat"/>
              </a:rPr>
              <a:t>:</a:t>
            </a:r>
            <a:endParaRPr sz="1350">
              <a:latin typeface="Montserrat"/>
              <a:cs typeface="Montserra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42974" y="2562224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4" y="47624"/>
                </a:lnTo>
                <a:lnTo>
                  <a:pt x="17617" y="47020"/>
                </a:lnTo>
                <a:lnTo>
                  <a:pt x="0" y="26970"/>
                </a:lnTo>
                <a:lnTo>
                  <a:pt x="0" y="20654"/>
                </a:lnTo>
                <a:lnTo>
                  <a:pt x="20654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70"/>
                </a:lnTo>
                <a:lnTo>
                  <a:pt x="26970" y="476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092200" y="2457576"/>
            <a:ext cx="294640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Montée</a:t>
            </a:r>
            <a:r>
              <a:rPr sz="1300" spc="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en</a:t>
            </a:r>
            <a:r>
              <a:rPr sz="1300" spc="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division</a:t>
            </a:r>
            <a:r>
              <a:rPr sz="1300" spc="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supérieure</a:t>
            </a:r>
            <a:r>
              <a:rPr sz="1300" spc="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en</a:t>
            </a:r>
            <a:r>
              <a:rPr sz="1300" spc="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2010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42974" y="2828924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4" y="47624"/>
                </a:lnTo>
                <a:lnTo>
                  <a:pt x="17617" y="47020"/>
                </a:lnTo>
                <a:lnTo>
                  <a:pt x="0" y="26970"/>
                </a:lnTo>
                <a:lnTo>
                  <a:pt x="0" y="20654"/>
                </a:lnTo>
                <a:lnTo>
                  <a:pt x="20654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70"/>
                </a:lnTo>
                <a:lnTo>
                  <a:pt x="26970" y="476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092200" y="2724276"/>
            <a:ext cx="304165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Inauguration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du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nouveau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stade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en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2018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42974" y="3095624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4" y="47624"/>
                </a:lnTo>
                <a:lnTo>
                  <a:pt x="17617" y="47020"/>
                </a:lnTo>
                <a:lnTo>
                  <a:pt x="0" y="26969"/>
                </a:lnTo>
                <a:lnTo>
                  <a:pt x="0" y="20654"/>
                </a:lnTo>
                <a:lnTo>
                  <a:pt x="20654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69"/>
                </a:lnTo>
                <a:lnTo>
                  <a:pt x="26970" y="476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092200" y="2990976"/>
            <a:ext cx="260667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Qualification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européenne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en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2022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7785" y="3505199"/>
            <a:ext cx="198090" cy="191244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811212" y="3451276"/>
            <a:ext cx="283972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sz="1600" b="1" spc="-60" dirty="0">
                <a:solidFill>
                  <a:srgbClr val="D4AF37"/>
                </a:solidFill>
                <a:latin typeface="Montserrat SemiBold"/>
                <a:cs typeface="Montserrat SemiBold"/>
              </a:rPr>
              <a:t>MISSION,</a:t>
            </a:r>
            <a:r>
              <a:rPr sz="1600" b="1" spc="-50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600" b="1" spc="-70" dirty="0">
                <a:solidFill>
                  <a:srgbClr val="D4AF37"/>
                </a:solidFill>
                <a:latin typeface="Montserrat SemiBold"/>
                <a:cs typeface="Montserrat SemiBold"/>
              </a:rPr>
              <a:t>VISION</a:t>
            </a:r>
            <a:r>
              <a:rPr sz="1600" b="1" spc="-40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600" b="1" dirty="0">
                <a:solidFill>
                  <a:srgbClr val="D4AF37"/>
                </a:solidFill>
                <a:latin typeface="Montserrat SemiBold"/>
                <a:cs typeface="Montserrat SemiBold"/>
              </a:rPr>
              <a:t>&amp;</a:t>
            </a:r>
            <a:r>
              <a:rPr sz="1600" b="1" spc="-80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600" b="1" spc="-75" dirty="0">
                <a:solidFill>
                  <a:srgbClr val="D4AF37"/>
                </a:solidFill>
                <a:latin typeface="Montserrat SemiBold"/>
                <a:cs typeface="Montserrat SemiBold"/>
              </a:rPr>
              <a:t>VALEURS</a:t>
            </a:r>
            <a:endParaRPr sz="1600">
              <a:latin typeface="Montserrat SemiBold"/>
              <a:cs typeface="Montserrat SemiBold"/>
            </a:endParaRPr>
          </a:p>
        </p:txBody>
      </p:sp>
      <p:pic>
        <p:nvPicPr>
          <p:cNvPr id="17" name="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29399" y="3695699"/>
            <a:ext cx="5562600" cy="5105399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901700" y="3794832"/>
            <a:ext cx="4784090" cy="46391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1" marR="5080">
              <a:lnSpc>
                <a:spcPct val="114199"/>
              </a:lnSpc>
              <a:spcBef>
                <a:spcPts val="115"/>
              </a:spcBef>
            </a:pPr>
            <a:r>
              <a:rPr sz="1350" b="1" spc="-100" dirty="0">
                <a:solidFill>
                  <a:srgbClr val="FFFFFF"/>
                </a:solidFill>
                <a:latin typeface="Montserrat"/>
                <a:cs typeface="Montserrat"/>
              </a:rPr>
              <a:t>Mission</a:t>
            </a:r>
            <a:r>
              <a:rPr sz="1350" b="1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40" dirty="0">
                <a:solidFill>
                  <a:srgbClr val="FFFFFF"/>
                </a:solidFill>
                <a:latin typeface="Montserrat"/>
                <a:cs typeface="Montserrat"/>
              </a:rPr>
              <a:t>:</a:t>
            </a:r>
            <a:r>
              <a:rPr sz="1350" b="1" spc="-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Développer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l'excellence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sportive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tout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en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promouvant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les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valeurs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d'inclusion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et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respect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1700" y="4328232"/>
            <a:ext cx="4377055" cy="46391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1" marR="5080">
              <a:lnSpc>
                <a:spcPct val="114199"/>
              </a:lnSpc>
              <a:spcBef>
                <a:spcPts val="115"/>
              </a:spcBef>
            </a:pPr>
            <a:r>
              <a:rPr sz="1350" b="1" spc="-95" dirty="0">
                <a:solidFill>
                  <a:srgbClr val="FFFFFF"/>
                </a:solidFill>
                <a:latin typeface="Montserrat"/>
                <a:cs typeface="Montserrat"/>
              </a:rPr>
              <a:t>Vision</a:t>
            </a:r>
            <a:r>
              <a:rPr sz="1350" b="1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40" dirty="0">
                <a:solidFill>
                  <a:srgbClr val="FFFFFF"/>
                </a:solidFill>
                <a:latin typeface="Montserrat"/>
                <a:cs typeface="Montserrat"/>
              </a:rPr>
              <a:t>:</a:t>
            </a:r>
            <a:r>
              <a:rPr sz="1350" b="1" spc="-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Devenir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un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club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référence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national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dans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35" dirty="0">
                <a:solidFill>
                  <a:srgbClr val="FFFFFF"/>
                </a:solidFill>
                <a:latin typeface="Montserrat"/>
                <a:cs typeface="Montserrat"/>
              </a:rPr>
              <a:t>notre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discipline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d'ici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2030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1700" y="4861632"/>
            <a:ext cx="4152265" cy="46391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1" marR="5080">
              <a:lnSpc>
                <a:spcPct val="114199"/>
              </a:lnSpc>
              <a:spcBef>
                <a:spcPts val="115"/>
              </a:spcBef>
            </a:pPr>
            <a:r>
              <a:rPr sz="1350" b="1" spc="-100" dirty="0">
                <a:solidFill>
                  <a:srgbClr val="FFFFFF"/>
                </a:solidFill>
                <a:latin typeface="Montserrat"/>
                <a:cs typeface="Montserrat"/>
              </a:rPr>
              <a:t>Valeurs</a:t>
            </a:r>
            <a:r>
              <a:rPr sz="1350" b="1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40" dirty="0">
                <a:solidFill>
                  <a:srgbClr val="FFFFFF"/>
                </a:solidFill>
                <a:latin typeface="Montserrat"/>
                <a:cs typeface="Montserrat"/>
              </a:rPr>
              <a:t>:</a:t>
            </a:r>
            <a:r>
              <a:rPr sz="1350" b="1" spc="-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Excellence,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Respect,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Engagement,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Solidarité,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Performance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629387" y="1828799"/>
            <a:ext cx="4953000" cy="1219200"/>
          </a:xfrm>
          <a:custGeom>
            <a:avLst/>
            <a:gdLst/>
            <a:ahLst/>
            <a:cxnLst/>
            <a:rect l="l" t="t" r="r" b="b"/>
            <a:pathLst>
              <a:path w="4953000" h="1219200">
                <a:moveTo>
                  <a:pt x="4953000" y="876300"/>
                </a:moveTo>
                <a:lnTo>
                  <a:pt x="4929530" y="840994"/>
                </a:lnTo>
                <a:lnTo>
                  <a:pt x="4914900" y="838200"/>
                </a:lnTo>
                <a:lnTo>
                  <a:pt x="2476500" y="838200"/>
                </a:lnTo>
                <a:lnTo>
                  <a:pt x="38100" y="838200"/>
                </a:lnTo>
                <a:lnTo>
                  <a:pt x="2794" y="861682"/>
                </a:lnTo>
                <a:lnTo>
                  <a:pt x="0" y="876300"/>
                </a:lnTo>
                <a:lnTo>
                  <a:pt x="0" y="1181100"/>
                </a:lnTo>
                <a:lnTo>
                  <a:pt x="23482" y="1216418"/>
                </a:lnTo>
                <a:lnTo>
                  <a:pt x="38100" y="1219200"/>
                </a:lnTo>
                <a:lnTo>
                  <a:pt x="2476500" y="1219200"/>
                </a:lnTo>
                <a:lnTo>
                  <a:pt x="4914900" y="1219200"/>
                </a:lnTo>
                <a:lnTo>
                  <a:pt x="4950218" y="1195730"/>
                </a:lnTo>
                <a:lnTo>
                  <a:pt x="4953000" y="1181100"/>
                </a:lnTo>
                <a:lnTo>
                  <a:pt x="4953000" y="876300"/>
                </a:lnTo>
                <a:close/>
              </a:path>
              <a:path w="4953000" h="1219200">
                <a:moveTo>
                  <a:pt x="4953000" y="457200"/>
                </a:moveTo>
                <a:lnTo>
                  <a:pt x="4929530" y="421894"/>
                </a:lnTo>
                <a:lnTo>
                  <a:pt x="4914900" y="419100"/>
                </a:lnTo>
                <a:lnTo>
                  <a:pt x="2476500" y="419100"/>
                </a:lnTo>
                <a:lnTo>
                  <a:pt x="38100" y="419100"/>
                </a:lnTo>
                <a:lnTo>
                  <a:pt x="2794" y="442582"/>
                </a:lnTo>
                <a:lnTo>
                  <a:pt x="0" y="457200"/>
                </a:lnTo>
                <a:lnTo>
                  <a:pt x="0" y="762000"/>
                </a:lnTo>
                <a:lnTo>
                  <a:pt x="23482" y="797318"/>
                </a:lnTo>
                <a:lnTo>
                  <a:pt x="38100" y="800100"/>
                </a:lnTo>
                <a:lnTo>
                  <a:pt x="2476500" y="800100"/>
                </a:lnTo>
                <a:lnTo>
                  <a:pt x="4914900" y="800100"/>
                </a:lnTo>
                <a:lnTo>
                  <a:pt x="4950218" y="776630"/>
                </a:lnTo>
                <a:lnTo>
                  <a:pt x="4953000" y="762000"/>
                </a:lnTo>
                <a:lnTo>
                  <a:pt x="4953000" y="457200"/>
                </a:lnTo>
                <a:close/>
              </a:path>
              <a:path w="4953000" h="1219200">
                <a:moveTo>
                  <a:pt x="4953000" y="38100"/>
                </a:moveTo>
                <a:lnTo>
                  <a:pt x="4929530" y="2794"/>
                </a:lnTo>
                <a:lnTo>
                  <a:pt x="4914900" y="0"/>
                </a:lnTo>
                <a:lnTo>
                  <a:pt x="2476500" y="0"/>
                </a:lnTo>
                <a:lnTo>
                  <a:pt x="38100" y="0"/>
                </a:lnTo>
                <a:lnTo>
                  <a:pt x="2794" y="23482"/>
                </a:lnTo>
                <a:lnTo>
                  <a:pt x="0" y="38100"/>
                </a:lnTo>
                <a:lnTo>
                  <a:pt x="0" y="342900"/>
                </a:lnTo>
                <a:lnTo>
                  <a:pt x="23482" y="378218"/>
                </a:lnTo>
                <a:lnTo>
                  <a:pt x="38100" y="381000"/>
                </a:lnTo>
                <a:lnTo>
                  <a:pt x="2476500" y="381000"/>
                </a:lnTo>
                <a:lnTo>
                  <a:pt x="4914900" y="381000"/>
                </a:lnTo>
                <a:lnTo>
                  <a:pt x="4950218" y="357530"/>
                </a:lnTo>
                <a:lnTo>
                  <a:pt x="4953000" y="342900"/>
                </a:lnTo>
                <a:lnTo>
                  <a:pt x="4953000" y="38100"/>
                </a:lnTo>
                <a:close/>
              </a:path>
            </a:pathLst>
          </a:custGeom>
          <a:solidFill>
            <a:srgbClr val="FFFFFF">
              <a:alpha val="50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24600" y="1447800"/>
            <a:ext cx="214312" cy="190499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6526213" y="1393877"/>
            <a:ext cx="112331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sz="1600" b="1" spc="-85" dirty="0">
                <a:solidFill>
                  <a:srgbClr val="D4AF37"/>
                </a:solidFill>
                <a:latin typeface="Montserrat SemiBold"/>
                <a:cs typeface="Montserrat SemiBold"/>
              </a:rPr>
              <a:t>PALMARÈS</a:t>
            </a:r>
            <a:endParaRPr sz="1600">
              <a:latin typeface="Montserrat SemiBold"/>
              <a:cs typeface="Montserrat SemiBold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731001" y="1886077"/>
            <a:ext cx="175133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Championnat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40" dirty="0">
                <a:solidFill>
                  <a:srgbClr val="FFFFFF"/>
                </a:solidFill>
                <a:latin typeface="Montserrat"/>
                <a:cs typeface="Montserrat"/>
              </a:rPr>
              <a:t>national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902354" y="1878159"/>
            <a:ext cx="578485" cy="22506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1">
              <a:spcBef>
                <a:spcPts val="135"/>
              </a:spcBef>
            </a:pPr>
            <a:r>
              <a:rPr sz="1350" b="1" spc="-105" dirty="0">
                <a:solidFill>
                  <a:srgbClr val="FFFFFF"/>
                </a:solidFill>
                <a:latin typeface="Montserrat"/>
                <a:cs typeface="Montserrat"/>
              </a:rPr>
              <a:t>2</a:t>
            </a:r>
            <a:r>
              <a:rPr sz="1350" b="1" spc="-4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70" dirty="0">
                <a:solidFill>
                  <a:srgbClr val="FFFFFF"/>
                </a:solidFill>
                <a:latin typeface="Montserrat"/>
                <a:cs typeface="Montserrat"/>
              </a:rPr>
              <a:t>titres</a:t>
            </a:r>
            <a:endParaRPr sz="1350">
              <a:latin typeface="Montserrat"/>
              <a:cs typeface="Montserra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731001" y="2305176"/>
            <a:ext cx="128079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85" dirty="0">
                <a:solidFill>
                  <a:srgbClr val="FFFFFF"/>
                </a:solidFill>
                <a:latin typeface="Montserrat"/>
                <a:cs typeface="Montserrat"/>
              </a:rPr>
              <a:t>Coupe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nationale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902056" y="2297259"/>
            <a:ext cx="579120" cy="22506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1">
              <a:spcBef>
                <a:spcPts val="135"/>
              </a:spcBef>
            </a:pPr>
            <a:r>
              <a:rPr sz="1350" b="1" spc="-105" dirty="0">
                <a:solidFill>
                  <a:srgbClr val="FFFFFF"/>
                </a:solidFill>
                <a:latin typeface="Montserrat"/>
                <a:cs typeface="Montserrat"/>
              </a:rPr>
              <a:t>3</a:t>
            </a:r>
            <a:r>
              <a:rPr sz="1350" b="1" spc="-4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70" dirty="0">
                <a:solidFill>
                  <a:srgbClr val="FFFFFF"/>
                </a:solidFill>
                <a:latin typeface="Montserrat"/>
                <a:cs typeface="Montserrat"/>
              </a:rPr>
              <a:t>titres</a:t>
            </a:r>
            <a:endParaRPr sz="1350">
              <a:latin typeface="Montserrat"/>
              <a:cs typeface="Montserra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731000" y="2724276"/>
            <a:ext cx="210947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Compétitions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européennes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0197802" y="2716359"/>
            <a:ext cx="1283335" cy="22506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1">
              <a:spcBef>
                <a:spcPts val="135"/>
              </a:spcBef>
            </a:pPr>
            <a:r>
              <a:rPr sz="1350" b="1" spc="-110" dirty="0">
                <a:solidFill>
                  <a:srgbClr val="FFFFFF"/>
                </a:solidFill>
                <a:latin typeface="Montserrat"/>
                <a:cs typeface="Montserrat"/>
              </a:rPr>
              <a:t>4</a:t>
            </a:r>
            <a:r>
              <a:rPr sz="1350" b="1" spc="-4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85" dirty="0">
                <a:solidFill>
                  <a:srgbClr val="FFFFFF"/>
                </a:solidFill>
                <a:latin typeface="Montserrat"/>
                <a:cs typeface="Montserrat"/>
              </a:rPr>
              <a:t>participations</a:t>
            </a:r>
            <a:endParaRPr sz="1350">
              <a:latin typeface="Montserrat"/>
              <a:cs typeface="Montserrat"/>
            </a:endParaRPr>
          </a:p>
        </p:txBody>
      </p:sp>
      <p:pic>
        <p:nvPicPr>
          <p:cNvPr id="30" name="object 3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24599" y="3352800"/>
            <a:ext cx="238124" cy="190499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6550025" y="3298876"/>
            <a:ext cx="280924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sz="1600" b="1" spc="-85" dirty="0">
                <a:solidFill>
                  <a:srgbClr val="D4AF37"/>
                </a:solidFill>
                <a:latin typeface="Montserrat SemiBold"/>
                <a:cs typeface="Montserrat SemiBold"/>
              </a:rPr>
              <a:t>AUDIENCE</a:t>
            </a:r>
            <a:r>
              <a:rPr sz="1600" b="1" spc="-30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600" b="1" dirty="0">
                <a:solidFill>
                  <a:srgbClr val="D4AF37"/>
                </a:solidFill>
                <a:latin typeface="Montserrat SemiBold"/>
                <a:cs typeface="Montserrat SemiBold"/>
              </a:rPr>
              <a:t>&amp;</a:t>
            </a:r>
            <a:r>
              <a:rPr sz="1600" b="1" spc="-65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600" b="1" spc="-85" dirty="0">
                <a:solidFill>
                  <a:srgbClr val="D4AF37"/>
                </a:solidFill>
                <a:latin typeface="Montserrat SemiBold"/>
                <a:cs typeface="Montserrat SemiBold"/>
              </a:rPr>
              <a:t>COMMUNAUTÉ</a:t>
            </a:r>
            <a:endParaRPr sz="1600">
              <a:latin typeface="Montserrat SemiBold"/>
              <a:cs typeface="Montserrat SemiBold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264400" y="3798508"/>
            <a:ext cx="1802764" cy="489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1">
              <a:lnSpc>
                <a:spcPts val="1275"/>
              </a:lnSpc>
              <a:spcBef>
                <a:spcPts val="114"/>
              </a:spcBef>
            </a:pPr>
            <a:r>
              <a:rPr sz="1100" spc="-45" dirty="0">
                <a:solidFill>
                  <a:srgbClr val="FFFFFF"/>
                </a:solidFill>
                <a:latin typeface="Montserrat"/>
                <a:cs typeface="Montserrat"/>
              </a:rPr>
              <a:t>SUPPORTERS</a:t>
            </a:r>
            <a:r>
              <a:rPr sz="11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65" dirty="0">
                <a:solidFill>
                  <a:srgbClr val="FFFFFF"/>
                </a:solidFill>
                <a:latin typeface="Montserrat"/>
                <a:cs typeface="Montserrat"/>
              </a:rPr>
              <a:t>PAR</a:t>
            </a:r>
            <a:r>
              <a:rPr sz="11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35" dirty="0">
                <a:solidFill>
                  <a:srgbClr val="FFFFFF"/>
                </a:solidFill>
                <a:latin typeface="Montserrat"/>
                <a:cs typeface="Montserrat"/>
              </a:rPr>
              <a:t>MATCH</a:t>
            </a:r>
            <a:endParaRPr sz="1100">
              <a:latin typeface="Montserrat"/>
              <a:cs typeface="Montserrat"/>
            </a:endParaRPr>
          </a:p>
          <a:p>
            <a:pPr marL="12701">
              <a:lnSpc>
                <a:spcPts val="2415"/>
              </a:lnSpc>
            </a:pPr>
            <a:r>
              <a:rPr sz="2050" b="1" spc="-165" dirty="0">
                <a:solidFill>
                  <a:srgbClr val="FFFFFF"/>
                </a:solidFill>
                <a:latin typeface="Montserrat"/>
                <a:cs typeface="Montserrat"/>
              </a:rPr>
              <a:t>5</a:t>
            </a:r>
            <a:r>
              <a:rPr sz="2050" b="1" spc="-7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2050" b="1" spc="-25" dirty="0">
                <a:solidFill>
                  <a:srgbClr val="FFFFFF"/>
                </a:solidFill>
                <a:latin typeface="Montserrat"/>
                <a:cs typeface="Montserrat"/>
              </a:rPr>
              <a:t>200</a:t>
            </a:r>
            <a:endParaRPr sz="2050">
              <a:latin typeface="Montserrat"/>
              <a:cs typeface="Montserra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264400" y="4617658"/>
            <a:ext cx="2031364" cy="489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1">
              <a:lnSpc>
                <a:spcPts val="1275"/>
              </a:lnSpc>
              <a:spcBef>
                <a:spcPts val="114"/>
              </a:spcBef>
            </a:pPr>
            <a:r>
              <a:rPr sz="1100" spc="-45" dirty="0">
                <a:solidFill>
                  <a:srgbClr val="FFFFFF"/>
                </a:solidFill>
                <a:latin typeface="Montserrat"/>
                <a:cs typeface="Montserrat"/>
              </a:rPr>
              <a:t>RÉSEAUX</a:t>
            </a:r>
            <a:r>
              <a:rPr sz="11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Montserrat"/>
                <a:cs typeface="Montserrat"/>
              </a:rPr>
              <a:t>SOCIAUX</a:t>
            </a:r>
            <a:endParaRPr sz="1100">
              <a:latin typeface="Montserrat"/>
              <a:cs typeface="Montserrat"/>
            </a:endParaRPr>
          </a:p>
          <a:p>
            <a:pPr marL="12701">
              <a:lnSpc>
                <a:spcPts val="2415"/>
              </a:lnSpc>
            </a:pPr>
            <a:r>
              <a:rPr sz="2050" b="1" spc="-150" dirty="0">
                <a:solidFill>
                  <a:srgbClr val="FFFFFF"/>
                </a:solidFill>
                <a:latin typeface="Montserrat"/>
                <a:cs typeface="Montserrat"/>
              </a:rPr>
              <a:t>120</a:t>
            </a:r>
            <a:r>
              <a:rPr sz="2050" b="1" spc="-6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2050" b="1" spc="-190" dirty="0">
                <a:solidFill>
                  <a:srgbClr val="FFFFFF"/>
                </a:solidFill>
                <a:latin typeface="Montserrat"/>
                <a:cs typeface="Montserrat"/>
              </a:rPr>
              <a:t>000</a:t>
            </a:r>
            <a:r>
              <a:rPr sz="2050" b="1" spc="-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2050" b="1" spc="-145" dirty="0">
                <a:solidFill>
                  <a:srgbClr val="FFFFFF"/>
                </a:solidFill>
                <a:latin typeface="Montserrat"/>
                <a:cs typeface="Montserrat"/>
              </a:rPr>
              <a:t>abonnés</a:t>
            </a:r>
            <a:endParaRPr sz="2050">
              <a:latin typeface="Montserrat"/>
              <a:cs typeface="Montserra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264401" y="5436809"/>
            <a:ext cx="1906905" cy="489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1">
              <a:lnSpc>
                <a:spcPts val="1270"/>
              </a:lnSpc>
              <a:spcBef>
                <a:spcPts val="114"/>
              </a:spcBef>
            </a:pPr>
            <a:r>
              <a:rPr sz="1100" spc="-35" dirty="0">
                <a:solidFill>
                  <a:srgbClr val="FFFFFF"/>
                </a:solidFill>
                <a:latin typeface="Montserrat"/>
                <a:cs typeface="Montserrat"/>
              </a:rPr>
              <a:t>TRAFIC</a:t>
            </a:r>
            <a:r>
              <a:rPr sz="11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60" dirty="0">
                <a:solidFill>
                  <a:srgbClr val="FFFFFF"/>
                </a:solidFill>
                <a:latin typeface="Montserrat"/>
                <a:cs typeface="Montserrat"/>
              </a:rPr>
              <a:t>WEB</a:t>
            </a:r>
            <a:r>
              <a:rPr sz="11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Montserrat"/>
                <a:cs typeface="Montserrat"/>
              </a:rPr>
              <a:t>MENSUEL</a:t>
            </a:r>
            <a:endParaRPr sz="1100">
              <a:latin typeface="Montserrat"/>
              <a:cs typeface="Montserrat"/>
            </a:endParaRPr>
          </a:p>
          <a:p>
            <a:pPr marL="12701">
              <a:lnSpc>
                <a:spcPts val="2415"/>
              </a:lnSpc>
            </a:pPr>
            <a:r>
              <a:rPr sz="2050" b="1" spc="-180" dirty="0">
                <a:solidFill>
                  <a:srgbClr val="FFFFFF"/>
                </a:solidFill>
                <a:latin typeface="Montserrat"/>
                <a:cs typeface="Montserrat"/>
              </a:rPr>
              <a:t>75</a:t>
            </a:r>
            <a:r>
              <a:rPr sz="2050" b="1" spc="-5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2050" b="1" spc="-190" dirty="0">
                <a:solidFill>
                  <a:srgbClr val="FFFFFF"/>
                </a:solidFill>
                <a:latin typeface="Montserrat"/>
                <a:cs typeface="Montserrat"/>
              </a:rPr>
              <a:t>000</a:t>
            </a:r>
            <a:r>
              <a:rPr sz="2050" b="1" spc="-5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2050" b="1" spc="-120" dirty="0">
                <a:solidFill>
                  <a:srgbClr val="FFFFFF"/>
                </a:solidFill>
                <a:latin typeface="Montserrat"/>
                <a:cs typeface="Montserrat"/>
              </a:rPr>
              <a:t>visiteurs</a:t>
            </a:r>
            <a:endParaRPr sz="2050">
              <a:latin typeface="Montserrat"/>
              <a:cs typeface="Montserrat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12353924" y="8286749"/>
            <a:ext cx="1552575" cy="323850"/>
            <a:chOff x="12353924" y="8286749"/>
            <a:chExt cx="1552575" cy="323850"/>
          </a:xfrm>
        </p:grpSpPr>
        <p:sp>
          <p:nvSpPr>
            <p:cNvPr id="36" name="object 36"/>
            <p:cNvSpPr/>
            <p:nvPr/>
          </p:nvSpPr>
          <p:spPr>
            <a:xfrm>
              <a:off x="12353924" y="8286749"/>
              <a:ext cx="1552575" cy="323850"/>
            </a:xfrm>
            <a:custGeom>
              <a:avLst/>
              <a:gdLst/>
              <a:ahLst/>
              <a:cxnLst/>
              <a:rect l="l" t="t" r="r" b="b"/>
              <a:pathLst>
                <a:path w="1552575" h="323850">
                  <a:moveTo>
                    <a:pt x="1519527" y="323849"/>
                  </a:moveTo>
                  <a:lnTo>
                    <a:pt x="33047" y="323849"/>
                  </a:lnTo>
                  <a:lnTo>
                    <a:pt x="28187" y="322883"/>
                  </a:lnTo>
                  <a:lnTo>
                    <a:pt x="966" y="295662"/>
                  </a:lnTo>
                  <a:lnTo>
                    <a:pt x="0" y="290802"/>
                  </a:lnTo>
                  <a:lnTo>
                    <a:pt x="0" y="2857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519527" y="0"/>
                  </a:lnTo>
                  <a:lnTo>
                    <a:pt x="1551607" y="28187"/>
                  </a:lnTo>
                  <a:lnTo>
                    <a:pt x="1552574" y="33047"/>
                  </a:lnTo>
                  <a:lnTo>
                    <a:pt x="1552574" y="290802"/>
                  </a:lnTo>
                  <a:lnTo>
                    <a:pt x="1524387" y="322883"/>
                  </a:lnTo>
                  <a:lnTo>
                    <a:pt x="1519527" y="323849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468224" y="8381999"/>
              <a:ext cx="133349" cy="133349"/>
            </a:xfrm>
            <a:prstGeom prst="rect">
              <a:avLst/>
            </a:prstGeom>
          </p:spPr>
        </p:pic>
      </p:grpSp>
      <p:sp>
        <p:nvSpPr>
          <p:cNvPr id="38" name="object 38"/>
          <p:cNvSpPr txBox="1">
            <a:spLocks noGrp="1"/>
          </p:cNvSpPr>
          <p:nvPr>
            <p:ph type="ftr" sz="quarter" idx="5"/>
          </p:nvPr>
        </p:nvSpPr>
        <p:spPr>
          <a:xfrm>
            <a:off x="12209125" y="12112859"/>
            <a:ext cx="1117454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1">
              <a:lnSpc>
                <a:spcPts val="969"/>
              </a:lnSpc>
            </a:pPr>
            <a:r>
              <a:rPr spc="-70" dirty="0"/>
              <a:t>Créé</a:t>
            </a:r>
            <a:r>
              <a:rPr spc="-5" dirty="0"/>
              <a:t> </a:t>
            </a:r>
            <a:r>
              <a:rPr spc="-70" dirty="0"/>
              <a:t>avec</a:t>
            </a:r>
            <a:r>
              <a:rPr spc="-5" dirty="0"/>
              <a:t> </a:t>
            </a:r>
            <a:r>
              <a:rPr spc="-60" dirty="0"/>
              <a:t>Genspark</a:t>
            </a:r>
          </a:p>
        </p:txBody>
      </p: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D1CDCA6E-3ED8-4C2E-A90E-EF526C1EA878}"/>
              </a:ext>
            </a:extLst>
          </p:cNvPr>
          <p:cNvGrpSpPr/>
          <p:nvPr/>
        </p:nvGrpSpPr>
        <p:grpSpPr>
          <a:xfrm>
            <a:off x="12534900" y="6375057"/>
            <a:ext cx="1802675" cy="356283"/>
            <a:chOff x="12192001" y="8782051"/>
            <a:chExt cx="1802675" cy="323850"/>
          </a:xfrm>
        </p:grpSpPr>
        <p:grpSp>
          <p:nvGrpSpPr>
            <p:cNvPr id="40" name="object 51">
              <a:extLst>
                <a:ext uri="{FF2B5EF4-FFF2-40B4-BE49-F238E27FC236}">
                  <a16:creationId xmlns:a16="http://schemas.microsoft.com/office/drawing/2014/main" id="{5F066895-34CF-4878-A201-917B0705B754}"/>
                </a:ext>
              </a:extLst>
            </p:cNvPr>
            <p:cNvGrpSpPr/>
            <p:nvPr/>
          </p:nvGrpSpPr>
          <p:grpSpPr>
            <a:xfrm>
              <a:off x="12192001" y="8782051"/>
              <a:ext cx="1257304" cy="323850"/>
              <a:chOff x="12686614" y="8782051"/>
              <a:chExt cx="1219883" cy="323850"/>
            </a:xfrm>
          </p:grpSpPr>
          <p:sp>
            <p:nvSpPr>
              <p:cNvPr id="42" name="object 52">
                <a:extLst>
                  <a:ext uri="{FF2B5EF4-FFF2-40B4-BE49-F238E27FC236}">
                    <a16:creationId xmlns:a16="http://schemas.microsoft.com/office/drawing/2014/main" id="{CEB9725C-2453-4A32-B8B9-0E25F70A334E}"/>
                  </a:ext>
                </a:extLst>
              </p:cNvPr>
              <p:cNvSpPr/>
              <p:nvPr/>
            </p:nvSpPr>
            <p:spPr>
              <a:xfrm>
                <a:off x="12686614" y="8782051"/>
                <a:ext cx="1219883" cy="323850"/>
              </a:xfrm>
              <a:custGeom>
                <a:avLst/>
                <a:gdLst/>
                <a:ahLst/>
                <a:cxnLst/>
                <a:rect l="l" t="t" r="r" b="b"/>
                <a:pathLst>
                  <a:path w="1552575" h="323850">
                    <a:moveTo>
                      <a:pt x="1519527" y="323849"/>
                    </a:moveTo>
                    <a:lnTo>
                      <a:pt x="33047" y="323849"/>
                    </a:lnTo>
                    <a:lnTo>
                      <a:pt x="28187" y="322883"/>
                    </a:lnTo>
                    <a:lnTo>
                      <a:pt x="966" y="295662"/>
                    </a:lnTo>
                    <a:lnTo>
                      <a:pt x="0" y="290802"/>
                    </a:lnTo>
                    <a:lnTo>
                      <a:pt x="0" y="285749"/>
                    </a:lnTo>
                    <a:lnTo>
                      <a:pt x="0" y="33047"/>
                    </a:lnTo>
                    <a:lnTo>
                      <a:pt x="28187" y="966"/>
                    </a:lnTo>
                    <a:lnTo>
                      <a:pt x="33047" y="0"/>
                    </a:lnTo>
                    <a:lnTo>
                      <a:pt x="1519527" y="0"/>
                    </a:lnTo>
                    <a:lnTo>
                      <a:pt x="1551607" y="28187"/>
                    </a:lnTo>
                    <a:lnTo>
                      <a:pt x="1552574" y="33047"/>
                    </a:lnTo>
                    <a:lnTo>
                      <a:pt x="1552574" y="290802"/>
                    </a:lnTo>
                    <a:lnTo>
                      <a:pt x="1524387" y="322883"/>
                    </a:lnTo>
                    <a:lnTo>
                      <a:pt x="1519527" y="323849"/>
                    </a:lnTo>
                    <a:close/>
                  </a:path>
                </a:pathLst>
              </a:custGeom>
              <a:solidFill>
                <a:srgbClr val="333333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43" name="object 53">
                <a:extLst>
                  <a:ext uri="{FF2B5EF4-FFF2-40B4-BE49-F238E27FC236}">
                    <a16:creationId xmlns:a16="http://schemas.microsoft.com/office/drawing/2014/main" id="{4F695FB5-104B-493D-8281-5098ACD9C882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12812032" y="8877299"/>
                <a:ext cx="133349" cy="133349"/>
              </a:xfrm>
              <a:prstGeom prst="rect">
                <a:avLst/>
              </a:prstGeom>
            </p:spPr>
          </p:pic>
        </p:grpSp>
        <p:sp>
          <p:nvSpPr>
            <p:cNvPr id="41" name="object 54">
              <a:hlinkClick r:id="rId8"/>
              <a:extLst>
                <a:ext uri="{FF2B5EF4-FFF2-40B4-BE49-F238E27FC236}">
                  <a16:creationId xmlns:a16="http://schemas.microsoft.com/office/drawing/2014/main" id="{72D6E43D-32A9-4DEF-8DBD-5EC47E0216E9}"/>
                </a:ext>
              </a:extLst>
            </p:cNvPr>
            <p:cNvSpPr txBox="1"/>
            <p:nvPr/>
          </p:nvSpPr>
          <p:spPr>
            <a:xfrm>
              <a:off x="12532724" y="8877299"/>
              <a:ext cx="1461952" cy="16587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1">
                <a:lnSpc>
                  <a:spcPts val="700"/>
                </a:lnSpc>
              </a:pPr>
              <a: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  <a:t>Réalisation</a:t>
              </a:r>
              <a:b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</a:br>
              <a:r>
                <a:rPr lang="fr-FR" sz="800" dirty="0">
                  <a:solidFill>
                    <a:srgbClr val="FFFFFF"/>
                  </a:solidFill>
                  <a:latin typeface="Montserrat"/>
                  <a:cs typeface="Montserrat"/>
                </a:rPr>
                <a:t>www.konsors.fr</a:t>
              </a:r>
              <a:endParaRPr sz="1000" dirty="0">
                <a:latin typeface="Montserrat"/>
                <a:cs typeface="Montserrat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41146"/>
            <a:ext cx="14249400" cy="6951492"/>
          </a:xfrm>
          <a:custGeom>
            <a:avLst/>
            <a:gdLst/>
            <a:ahLst/>
            <a:cxnLst/>
            <a:rect l="l" t="t" r="r" b="b"/>
            <a:pathLst>
              <a:path w="14097000" h="9715500">
                <a:moveTo>
                  <a:pt x="14096998" y="9715499"/>
                </a:moveTo>
                <a:lnTo>
                  <a:pt x="0" y="9715499"/>
                </a:lnTo>
                <a:lnTo>
                  <a:pt x="0" y="0"/>
                </a:lnTo>
                <a:lnTo>
                  <a:pt x="14096998" y="0"/>
                </a:lnTo>
                <a:lnTo>
                  <a:pt x="14096998" y="9715499"/>
                </a:lnTo>
                <a:close/>
              </a:path>
            </a:pathLst>
          </a:custGeom>
          <a:solidFill>
            <a:srgbClr val="092E5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491191" y="665674"/>
            <a:ext cx="762000" cy="38100"/>
          </a:xfrm>
          <a:custGeom>
            <a:avLst/>
            <a:gdLst/>
            <a:ahLst/>
            <a:cxnLst/>
            <a:rect l="l" t="t" r="r" b="b"/>
            <a:pathLst>
              <a:path w="762000" h="38100">
                <a:moveTo>
                  <a:pt x="761999" y="38099"/>
                </a:moveTo>
                <a:lnTo>
                  <a:pt x="0" y="38099"/>
                </a:lnTo>
                <a:lnTo>
                  <a:pt x="0" y="0"/>
                </a:lnTo>
                <a:lnTo>
                  <a:pt x="761999" y="0"/>
                </a:lnTo>
                <a:lnTo>
                  <a:pt x="761999" y="380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679628" y="200162"/>
            <a:ext cx="3422015" cy="4654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1">
              <a:spcBef>
                <a:spcPts val="135"/>
              </a:spcBef>
            </a:pPr>
            <a:r>
              <a:rPr spc="-130" dirty="0"/>
              <a:t>Contexte</a:t>
            </a:r>
            <a:r>
              <a:rPr spc="-75" dirty="0"/>
              <a:t> </a:t>
            </a:r>
            <a:r>
              <a:rPr spc="-30" dirty="0"/>
              <a:t>et</a:t>
            </a:r>
            <a:r>
              <a:rPr spc="-125" dirty="0"/>
              <a:t> </a:t>
            </a:r>
            <a:r>
              <a:rPr spc="-70" dirty="0"/>
              <a:t>enjeux</a:t>
            </a:r>
          </a:p>
        </p:txBody>
      </p:sp>
      <p:sp>
        <p:nvSpPr>
          <p:cNvPr id="5" name="object 5"/>
          <p:cNvSpPr/>
          <p:nvPr/>
        </p:nvSpPr>
        <p:spPr>
          <a:xfrm>
            <a:off x="1795991" y="1389574"/>
            <a:ext cx="4953000" cy="723900"/>
          </a:xfrm>
          <a:custGeom>
            <a:avLst/>
            <a:gdLst/>
            <a:ahLst/>
            <a:cxnLst/>
            <a:rect l="l" t="t" r="r" b="b"/>
            <a:pathLst>
              <a:path w="4953000" h="723900">
                <a:moveTo>
                  <a:pt x="4881802" y="723899"/>
                </a:moveTo>
                <a:lnTo>
                  <a:pt x="71196" y="723899"/>
                </a:lnTo>
                <a:lnTo>
                  <a:pt x="66241" y="723411"/>
                </a:lnTo>
                <a:lnTo>
                  <a:pt x="29705" y="708277"/>
                </a:lnTo>
                <a:lnTo>
                  <a:pt x="3885" y="672237"/>
                </a:lnTo>
                <a:lnTo>
                  <a:pt x="0" y="652703"/>
                </a:lnTo>
                <a:lnTo>
                  <a:pt x="0" y="647699"/>
                </a:lnTo>
                <a:lnTo>
                  <a:pt x="0" y="71196"/>
                </a:lnTo>
                <a:lnTo>
                  <a:pt x="15621" y="29705"/>
                </a:lnTo>
                <a:lnTo>
                  <a:pt x="51661" y="3885"/>
                </a:lnTo>
                <a:lnTo>
                  <a:pt x="71196" y="0"/>
                </a:lnTo>
                <a:lnTo>
                  <a:pt x="4881802" y="0"/>
                </a:lnTo>
                <a:lnTo>
                  <a:pt x="4923293" y="15621"/>
                </a:lnTo>
                <a:lnTo>
                  <a:pt x="4949113" y="51661"/>
                </a:lnTo>
                <a:lnTo>
                  <a:pt x="4952999" y="71196"/>
                </a:lnTo>
                <a:lnTo>
                  <a:pt x="4952999" y="652703"/>
                </a:lnTo>
                <a:lnTo>
                  <a:pt x="4937376" y="694194"/>
                </a:lnTo>
                <a:lnTo>
                  <a:pt x="4901337" y="720014"/>
                </a:lnTo>
                <a:lnTo>
                  <a:pt x="4886757" y="723411"/>
                </a:lnTo>
                <a:lnTo>
                  <a:pt x="4881802" y="723899"/>
                </a:lnTo>
                <a:close/>
              </a:path>
            </a:pathLst>
          </a:custGeom>
          <a:solidFill>
            <a:srgbClr val="FFFFFF">
              <a:alpha val="1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95991" y="2208724"/>
            <a:ext cx="4953000" cy="723900"/>
          </a:xfrm>
          <a:custGeom>
            <a:avLst/>
            <a:gdLst/>
            <a:ahLst/>
            <a:cxnLst/>
            <a:rect l="l" t="t" r="r" b="b"/>
            <a:pathLst>
              <a:path w="4953000" h="723900">
                <a:moveTo>
                  <a:pt x="4881802" y="723899"/>
                </a:moveTo>
                <a:lnTo>
                  <a:pt x="71196" y="723899"/>
                </a:lnTo>
                <a:lnTo>
                  <a:pt x="66241" y="723411"/>
                </a:lnTo>
                <a:lnTo>
                  <a:pt x="29705" y="708277"/>
                </a:lnTo>
                <a:lnTo>
                  <a:pt x="3885" y="672237"/>
                </a:lnTo>
                <a:lnTo>
                  <a:pt x="0" y="652703"/>
                </a:lnTo>
                <a:lnTo>
                  <a:pt x="0" y="647699"/>
                </a:lnTo>
                <a:lnTo>
                  <a:pt x="0" y="71196"/>
                </a:lnTo>
                <a:lnTo>
                  <a:pt x="15621" y="29705"/>
                </a:lnTo>
                <a:lnTo>
                  <a:pt x="51661" y="3885"/>
                </a:lnTo>
                <a:lnTo>
                  <a:pt x="71196" y="0"/>
                </a:lnTo>
                <a:lnTo>
                  <a:pt x="4881802" y="0"/>
                </a:lnTo>
                <a:lnTo>
                  <a:pt x="4923293" y="15621"/>
                </a:lnTo>
                <a:lnTo>
                  <a:pt x="4949113" y="51661"/>
                </a:lnTo>
                <a:lnTo>
                  <a:pt x="4952999" y="71196"/>
                </a:lnTo>
                <a:lnTo>
                  <a:pt x="4952999" y="652703"/>
                </a:lnTo>
                <a:lnTo>
                  <a:pt x="4937376" y="694194"/>
                </a:lnTo>
                <a:lnTo>
                  <a:pt x="4901337" y="720013"/>
                </a:lnTo>
                <a:lnTo>
                  <a:pt x="4886757" y="723411"/>
                </a:lnTo>
                <a:lnTo>
                  <a:pt x="4881802" y="723899"/>
                </a:lnTo>
                <a:close/>
              </a:path>
            </a:pathLst>
          </a:custGeom>
          <a:solidFill>
            <a:srgbClr val="FFFFFF">
              <a:alpha val="1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95991" y="3027874"/>
            <a:ext cx="4953000" cy="723900"/>
          </a:xfrm>
          <a:custGeom>
            <a:avLst/>
            <a:gdLst/>
            <a:ahLst/>
            <a:cxnLst/>
            <a:rect l="l" t="t" r="r" b="b"/>
            <a:pathLst>
              <a:path w="4953000" h="723900">
                <a:moveTo>
                  <a:pt x="4881802" y="723899"/>
                </a:moveTo>
                <a:lnTo>
                  <a:pt x="71196" y="723899"/>
                </a:lnTo>
                <a:lnTo>
                  <a:pt x="66241" y="723411"/>
                </a:lnTo>
                <a:lnTo>
                  <a:pt x="29705" y="708277"/>
                </a:lnTo>
                <a:lnTo>
                  <a:pt x="3885" y="672237"/>
                </a:lnTo>
                <a:lnTo>
                  <a:pt x="0" y="652703"/>
                </a:lnTo>
                <a:lnTo>
                  <a:pt x="0" y="647699"/>
                </a:lnTo>
                <a:lnTo>
                  <a:pt x="0" y="71196"/>
                </a:lnTo>
                <a:lnTo>
                  <a:pt x="15621" y="29705"/>
                </a:lnTo>
                <a:lnTo>
                  <a:pt x="51661" y="3885"/>
                </a:lnTo>
                <a:lnTo>
                  <a:pt x="71196" y="0"/>
                </a:lnTo>
                <a:lnTo>
                  <a:pt x="4881802" y="0"/>
                </a:lnTo>
                <a:lnTo>
                  <a:pt x="4923293" y="15621"/>
                </a:lnTo>
                <a:lnTo>
                  <a:pt x="4949113" y="51661"/>
                </a:lnTo>
                <a:lnTo>
                  <a:pt x="4952999" y="71196"/>
                </a:lnTo>
                <a:lnTo>
                  <a:pt x="4952999" y="652703"/>
                </a:lnTo>
                <a:lnTo>
                  <a:pt x="4937376" y="694194"/>
                </a:lnTo>
                <a:lnTo>
                  <a:pt x="4901337" y="720014"/>
                </a:lnTo>
                <a:lnTo>
                  <a:pt x="4886757" y="723411"/>
                </a:lnTo>
                <a:lnTo>
                  <a:pt x="4881802" y="723899"/>
                </a:lnTo>
                <a:close/>
              </a:path>
            </a:pathLst>
          </a:custGeom>
          <a:solidFill>
            <a:srgbClr val="FFFFFF">
              <a:alpha val="1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1191" y="1058581"/>
            <a:ext cx="190499" cy="166687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668991" y="992752"/>
            <a:ext cx="283273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sz="1600" b="1" spc="-65" dirty="0">
                <a:solidFill>
                  <a:srgbClr val="D4AF37"/>
                </a:solidFill>
                <a:latin typeface="Montserrat SemiBold"/>
                <a:cs typeface="Montserrat SemiBold"/>
              </a:rPr>
              <a:t>DÉFIS</a:t>
            </a:r>
            <a:r>
              <a:rPr sz="1600" b="1" spc="-20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600" b="1" spc="-70" dirty="0">
                <a:solidFill>
                  <a:srgbClr val="D4AF37"/>
                </a:solidFill>
                <a:latin typeface="Montserrat SemiBold"/>
                <a:cs typeface="Montserrat SemiBold"/>
              </a:rPr>
              <a:t>FINANCIERS</a:t>
            </a:r>
            <a:r>
              <a:rPr sz="1600" b="1" spc="-15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600" b="1" spc="-80" dirty="0">
                <a:solidFill>
                  <a:srgbClr val="D4AF37"/>
                </a:solidFill>
                <a:latin typeface="Montserrat SemiBold"/>
                <a:cs typeface="Montserrat SemiBold"/>
              </a:rPr>
              <a:t>ACTUELS</a:t>
            </a:r>
            <a:endParaRPr sz="1600" dirty="0">
              <a:latin typeface="Montserrat SemiBold"/>
              <a:cs typeface="Montserrat Semi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97592" y="1410714"/>
            <a:ext cx="4403090" cy="555921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1">
              <a:spcBef>
                <a:spcPts val="655"/>
              </a:spcBef>
            </a:pPr>
            <a:r>
              <a:rPr sz="1350" b="1" spc="-105" dirty="0">
                <a:solidFill>
                  <a:srgbClr val="FFFFFF"/>
                </a:solidFill>
                <a:latin typeface="Montserrat"/>
                <a:cs typeface="Montserrat"/>
              </a:rPr>
              <a:t>Augmentation</a:t>
            </a:r>
            <a:r>
              <a:rPr sz="1350" b="1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105" dirty="0">
                <a:solidFill>
                  <a:srgbClr val="FFFFFF"/>
                </a:solidFill>
                <a:latin typeface="Montserrat"/>
                <a:cs typeface="Montserrat"/>
              </a:rPr>
              <a:t>des</a:t>
            </a:r>
            <a:r>
              <a:rPr sz="1350" b="1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105" dirty="0">
                <a:solidFill>
                  <a:srgbClr val="FFFFFF"/>
                </a:solidFill>
                <a:latin typeface="Montserrat"/>
                <a:cs typeface="Montserrat"/>
              </a:rPr>
              <a:t>coûts</a:t>
            </a:r>
            <a:r>
              <a:rPr sz="1350" b="1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10" dirty="0">
                <a:solidFill>
                  <a:srgbClr val="FFFFFF"/>
                </a:solidFill>
                <a:latin typeface="Montserrat"/>
                <a:cs typeface="Montserrat"/>
              </a:rPr>
              <a:t>opérationnels</a:t>
            </a:r>
            <a:endParaRPr sz="1350">
              <a:latin typeface="Montserrat"/>
              <a:cs typeface="Montserrat"/>
            </a:endParaRPr>
          </a:p>
          <a:p>
            <a:pPr marL="12701">
              <a:spcBef>
                <a:spcPts val="530"/>
              </a:spcBef>
            </a:pP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+15%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sur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les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frais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déplacement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et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d'équipement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sportif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97592" y="2229864"/>
            <a:ext cx="4230370" cy="555921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1">
              <a:spcBef>
                <a:spcPts val="655"/>
              </a:spcBef>
            </a:pPr>
            <a:r>
              <a:rPr sz="1350" b="1" spc="-95" dirty="0">
                <a:solidFill>
                  <a:srgbClr val="FFFFFF"/>
                </a:solidFill>
                <a:latin typeface="Montserrat"/>
                <a:cs typeface="Montserrat"/>
              </a:rPr>
              <a:t>Investissements</a:t>
            </a:r>
            <a:r>
              <a:rPr sz="1350" b="1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20" dirty="0">
                <a:solidFill>
                  <a:srgbClr val="FFFFFF"/>
                </a:solidFill>
                <a:latin typeface="Montserrat"/>
                <a:cs typeface="Montserrat"/>
              </a:rPr>
              <a:t>infrastructures</a:t>
            </a:r>
            <a:endParaRPr sz="1350">
              <a:latin typeface="Montserrat"/>
              <a:cs typeface="Montserrat"/>
            </a:endParaRPr>
          </a:p>
          <a:p>
            <a:pPr marL="12701">
              <a:spcBef>
                <a:spcPts val="530"/>
              </a:spcBef>
            </a:pP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Rénovation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des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installations</a:t>
            </a:r>
            <a:r>
              <a:rPr sz="1300" spc="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d'entraînement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40" dirty="0">
                <a:solidFill>
                  <a:srgbClr val="FFFFFF"/>
                </a:solidFill>
                <a:latin typeface="Montserrat"/>
                <a:cs typeface="Montserrat"/>
              </a:rPr>
              <a:t>nécessaire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97592" y="3049013"/>
            <a:ext cx="4086225" cy="555921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1">
              <a:spcBef>
                <a:spcPts val="655"/>
              </a:spcBef>
            </a:pPr>
            <a:r>
              <a:rPr sz="1350" b="1" spc="-95" dirty="0">
                <a:solidFill>
                  <a:srgbClr val="FFFFFF"/>
                </a:solidFill>
                <a:latin typeface="Montserrat"/>
                <a:cs typeface="Montserrat"/>
              </a:rPr>
              <a:t>Compétitivité</a:t>
            </a:r>
            <a:r>
              <a:rPr sz="1350" b="1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50" b="1" spc="-10" dirty="0">
                <a:solidFill>
                  <a:srgbClr val="FFFFFF"/>
                </a:solidFill>
                <a:latin typeface="Montserrat"/>
                <a:cs typeface="Montserrat"/>
              </a:rPr>
              <a:t>sportive</a:t>
            </a:r>
            <a:endParaRPr sz="1350">
              <a:latin typeface="Montserrat"/>
              <a:cs typeface="Montserrat"/>
            </a:endParaRPr>
          </a:p>
          <a:p>
            <a:pPr marL="12701">
              <a:spcBef>
                <a:spcPts val="530"/>
              </a:spcBef>
            </a:pP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Besoin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ressources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pour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attirer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et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retenir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les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35" dirty="0">
                <a:solidFill>
                  <a:srgbClr val="FFFFFF"/>
                </a:solidFill>
                <a:latin typeface="Montserrat"/>
                <a:cs typeface="Montserrat"/>
              </a:rPr>
              <a:t>talents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90745" y="4018499"/>
            <a:ext cx="190916" cy="190884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1668991" y="3964551"/>
            <a:ext cx="33540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sz="1600" b="1" spc="-70" dirty="0">
                <a:solidFill>
                  <a:srgbClr val="D4AF37"/>
                </a:solidFill>
                <a:latin typeface="Montserrat SemiBold"/>
                <a:cs typeface="Montserrat SemiBold"/>
              </a:rPr>
              <a:t>AMBITIONS</a:t>
            </a:r>
            <a:r>
              <a:rPr sz="1600" b="1" spc="-25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600" b="1" spc="-85" dirty="0">
                <a:solidFill>
                  <a:srgbClr val="D4AF37"/>
                </a:solidFill>
                <a:latin typeface="Montserrat SemiBold"/>
                <a:cs typeface="Montserrat SemiBold"/>
              </a:rPr>
              <a:t>DE</a:t>
            </a:r>
            <a:r>
              <a:rPr sz="1600" b="1" spc="-25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600" b="1" spc="-80" dirty="0">
                <a:solidFill>
                  <a:srgbClr val="D4AF37"/>
                </a:solidFill>
                <a:latin typeface="Montserrat SemiBold"/>
                <a:cs typeface="Montserrat SemiBold"/>
              </a:rPr>
              <a:t>DÉVELOPPEMENT</a:t>
            </a:r>
            <a:endParaRPr sz="1600">
              <a:latin typeface="Montserrat SemiBold"/>
              <a:cs typeface="Montserrat SemiBold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83292" y="4315629"/>
            <a:ext cx="4404995" cy="4560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15399"/>
              </a:lnSpc>
              <a:spcBef>
                <a:spcPts val="95"/>
              </a:spcBef>
            </a:pP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Le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club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ambitionne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devenir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un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acteur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majeur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du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sport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régional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puis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national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à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travers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: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17" name="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06191" y="1070487"/>
            <a:ext cx="238124" cy="142842"/>
          </a:xfrm>
          <a:prstGeom prst="rect">
            <a:avLst/>
          </a:prstGeom>
        </p:spPr>
      </p:pic>
      <p:grpSp>
        <p:nvGrpSpPr>
          <p:cNvPr id="18" name="object 18"/>
          <p:cNvGrpSpPr/>
          <p:nvPr/>
        </p:nvGrpSpPr>
        <p:grpSpPr>
          <a:xfrm>
            <a:off x="7510992" y="1999174"/>
            <a:ext cx="4953000" cy="1524000"/>
            <a:chOff x="6629399" y="2400299"/>
            <a:chExt cx="4953000" cy="1524000"/>
          </a:xfrm>
        </p:grpSpPr>
        <p:sp>
          <p:nvSpPr>
            <p:cNvPr id="19" name="object 19"/>
            <p:cNvSpPr/>
            <p:nvPr/>
          </p:nvSpPr>
          <p:spPr>
            <a:xfrm>
              <a:off x="6629399" y="2400299"/>
              <a:ext cx="4953000" cy="1524000"/>
            </a:xfrm>
            <a:custGeom>
              <a:avLst/>
              <a:gdLst/>
              <a:ahLst/>
              <a:cxnLst/>
              <a:rect l="l" t="t" r="r" b="b"/>
              <a:pathLst>
                <a:path w="4953000" h="1524000">
                  <a:moveTo>
                    <a:pt x="4881803" y="1523999"/>
                  </a:moveTo>
                  <a:lnTo>
                    <a:pt x="71196" y="1523999"/>
                  </a:lnTo>
                  <a:lnTo>
                    <a:pt x="66241" y="1523511"/>
                  </a:lnTo>
                  <a:lnTo>
                    <a:pt x="29705" y="1508377"/>
                  </a:lnTo>
                  <a:lnTo>
                    <a:pt x="3885" y="1472337"/>
                  </a:lnTo>
                  <a:lnTo>
                    <a:pt x="0" y="1452803"/>
                  </a:lnTo>
                  <a:lnTo>
                    <a:pt x="0" y="1447799"/>
                  </a:lnTo>
                  <a:lnTo>
                    <a:pt x="0" y="71196"/>
                  </a:lnTo>
                  <a:lnTo>
                    <a:pt x="15621" y="29705"/>
                  </a:lnTo>
                  <a:lnTo>
                    <a:pt x="51661" y="3885"/>
                  </a:lnTo>
                  <a:lnTo>
                    <a:pt x="71196" y="0"/>
                  </a:lnTo>
                  <a:lnTo>
                    <a:pt x="4881803" y="0"/>
                  </a:lnTo>
                  <a:lnTo>
                    <a:pt x="4923292" y="15621"/>
                  </a:lnTo>
                  <a:lnTo>
                    <a:pt x="4949112" y="51661"/>
                  </a:lnTo>
                  <a:lnTo>
                    <a:pt x="4952999" y="71196"/>
                  </a:lnTo>
                  <a:lnTo>
                    <a:pt x="4952999" y="1452803"/>
                  </a:lnTo>
                  <a:lnTo>
                    <a:pt x="4937376" y="1494294"/>
                  </a:lnTo>
                  <a:lnTo>
                    <a:pt x="4901337" y="1520113"/>
                  </a:lnTo>
                  <a:lnTo>
                    <a:pt x="4886757" y="1523511"/>
                  </a:lnTo>
                  <a:lnTo>
                    <a:pt x="4881803" y="1523999"/>
                  </a:lnTo>
                  <a:close/>
                </a:path>
              </a:pathLst>
            </a:custGeom>
            <a:solidFill>
              <a:srgbClr val="FFFFFF">
                <a:alpha val="50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781799" y="255269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199" y="375289"/>
                  </a:lnTo>
                  <a:lnTo>
                    <a:pt x="100696" y="358507"/>
                  </a:lnTo>
                  <a:lnTo>
                    <a:pt x="62574" y="331659"/>
                  </a:lnTo>
                  <a:lnTo>
                    <a:pt x="32103" y="296335"/>
                  </a:lnTo>
                  <a:lnTo>
                    <a:pt x="11129" y="254667"/>
                  </a:lnTo>
                  <a:lnTo>
                    <a:pt x="914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199" y="135199"/>
                  </a:lnTo>
                  <a:lnTo>
                    <a:pt x="27094" y="92572"/>
                  </a:lnTo>
                  <a:lnTo>
                    <a:pt x="55795" y="55796"/>
                  </a:lnTo>
                  <a:lnTo>
                    <a:pt x="92571" y="27095"/>
                  </a:lnTo>
                  <a:lnTo>
                    <a:pt x="135198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8" y="8200"/>
                  </a:lnTo>
                  <a:lnTo>
                    <a:pt x="288426" y="27095"/>
                  </a:lnTo>
                  <a:lnTo>
                    <a:pt x="325203" y="55796"/>
                  </a:lnTo>
                  <a:lnTo>
                    <a:pt x="353903" y="92572"/>
                  </a:lnTo>
                  <a:lnTo>
                    <a:pt x="372797" y="135199"/>
                  </a:lnTo>
                  <a:lnTo>
                    <a:pt x="380770" y="181141"/>
                  </a:lnTo>
                  <a:lnTo>
                    <a:pt x="380999" y="190499"/>
                  </a:lnTo>
                  <a:lnTo>
                    <a:pt x="380770" y="199858"/>
                  </a:lnTo>
                  <a:lnTo>
                    <a:pt x="372797" y="245799"/>
                  </a:lnTo>
                  <a:lnTo>
                    <a:pt x="353903" y="288427"/>
                  </a:lnTo>
                  <a:lnTo>
                    <a:pt x="325203" y="325203"/>
                  </a:lnTo>
                  <a:lnTo>
                    <a:pt x="288426" y="353903"/>
                  </a:lnTo>
                  <a:lnTo>
                    <a:pt x="245798" y="372798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4AF37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76544" y="2666999"/>
              <a:ext cx="191184" cy="152399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7431617" y="992752"/>
            <a:ext cx="282194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sz="1600" b="1" spc="-75" dirty="0">
                <a:solidFill>
                  <a:srgbClr val="D4AF37"/>
                </a:solidFill>
                <a:latin typeface="Montserrat SemiBold"/>
                <a:cs typeface="Montserrat SemiBold"/>
              </a:rPr>
              <a:t>BESOINS</a:t>
            </a:r>
            <a:r>
              <a:rPr sz="1600" b="1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600" b="1" spc="-85" dirty="0">
                <a:solidFill>
                  <a:srgbClr val="D4AF37"/>
                </a:solidFill>
                <a:latin typeface="Montserrat SemiBold"/>
                <a:cs typeface="Montserrat SemiBold"/>
              </a:rPr>
              <a:t>DE</a:t>
            </a:r>
            <a:r>
              <a:rPr sz="1600" b="1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600" b="1" spc="-85" dirty="0">
                <a:solidFill>
                  <a:srgbClr val="D4AF37"/>
                </a:solidFill>
                <a:latin typeface="Montserrat SemiBold"/>
                <a:cs typeface="Montserrat SemiBold"/>
              </a:rPr>
              <a:t>PARTENARIATS</a:t>
            </a:r>
            <a:endParaRPr sz="1600">
              <a:latin typeface="Montserrat SemiBold"/>
              <a:cs typeface="Montserrat SemiBold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498293" y="1343830"/>
            <a:ext cx="4939665" cy="4560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15399"/>
              </a:lnSpc>
              <a:spcBef>
                <a:spcPts val="95"/>
              </a:spcBef>
            </a:pP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Nos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partenaires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sont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essentiels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pour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atteindre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nos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objectifs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30" dirty="0">
                <a:solidFill>
                  <a:srgbClr val="FFFFFF"/>
                </a:solidFill>
                <a:latin typeface="Montserrat"/>
                <a:cs typeface="Montserrat"/>
              </a:rPr>
              <a:t>dans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trois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domaines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stratégiques</a:t>
            </a:r>
            <a:r>
              <a:rPr sz="1300" spc="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: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184093" y="2050655"/>
            <a:ext cx="4008120" cy="1276503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1">
              <a:spcBef>
                <a:spcPts val="745"/>
              </a:spcBef>
            </a:pPr>
            <a:r>
              <a:rPr sz="1550" b="1" spc="-110" dirty="0">
                <a:solidFill>
                  <a:srgbClr val="D4AF37"/>
                </a:solidFill>
                <a:latin typeface="Montserrat"/>
                <a:cs typeface="Montserrat"/>
              </a:rPr>
              <a:t>Stabilité</a:t>
            </a:r>
            <a:r>
              <a:rPr sz="1550" b="1" spc="-55" dirty="0">
                <a:solidFill>
                  <a:srgbClr val="D4AF37"/>
                </a:solidFill>
                <a:latin typeface="Montserrat"/>
                <a:cs typeface="Montserrat"/>
              </a:rPr>
              <a:t> </a:t>
            </a:r>
            <a:r>
              <a:rPr sz="1550" b="1" spc="-30" dirty="0">
                <a:solidFill>
                  <a:srgbClr val="D4AF37"/>
                </a:solidFill>
                <a:latin typeface="Montserrat"/>
                <a:cs typeface="Montserrat"/>
              </a:rPr>
              <a:t>budgétaire</a:t>
            </a:r>
            <a:endParaRPr sz="1550">
              <a:latin typeface="Montserrat"/>
              <a:cs typeface="Montserrat"/>
            </a:endParaRPr>
          </a:p>
          <a:p>
            <a:pPr marL="12701" marR="5080">
              <a:lnSpc>
                <a:spcPct val="115399"/>
              </a:lnSpc>
              <a:spcBef>
                <a:spcPts val="325"/>
              </a:spcBef>
            </a:pP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Un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soutien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financier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régulier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permettant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une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planification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à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90" dirty="0">
                <a:solidFill>
                  <a:srgbClr val="FFFFFF"/>
                </a:solidFill>
                <a:latin typeface="Montserrat"/>
                <a:cs typeface="Montserrat"/>
              </a:rPr>
              <a:t>moyen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terme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et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l'assurance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d'un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développement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durable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nos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activités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sportives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et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formation.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184092" y="3688956"/>
            <a:ext cx="4052570" cy="1276503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1">
              <a:spcBef>
                <a:spcPts val="745"/>
              </a:spcBef>
            </a:pPr>
            <a:r>
              <a:rPr sz="1550" b="1" spc="-125" dirty="0">
                <a:solidFill>
                  <a:srgbClr val="D4AF37"/>
                </a:solidFill>
                <a:latin typeface="Montserrat"/>
                <a:cs typeface="Montserrat"/>
              </a:rPr>
              <a:t>Croissance</a:t>
            </a:r>
            <a:r>
              <a:rPr sz="1550" b="1" spc="-50" dirty="0">
                <a:solidFill>
                  <a:srgbClr val="D4AF37"/>
                </a:solidFill>
                <a:latin typeface="Montserrat"/>
                <a:cs typeface="Montserrat"/>
              </a:rPr>
              <a:t> </a:t>
            </a:r>
            <a:r>
              <a:rPr sz="1550" b="1" spc="-145" dirty="0">
                <a:solidFill>
                  <a:srgbClr val="D4AF37"/>
                </a:solidFill>
                <a:latin typeface="Montserrat"/>
                <a:cs typeface="Montserrat"/>
              </a:rPr>
              <a:t>de</a:t>
            </a:r>
            <a:r>
              <a:rPr sz="1550" b="1" spc="-45" dirty="0">
                <a:solidFill>
                  <a:srgbClr val="D4AF37"/>
                </a:solidFill>
                <a:latin typeface="Montserrat"/>
                <a:cs typeface="Montserrat"/>
              </a:rPr>
              <a:t> </a:t>
            </a:r>
            <a:r>
              <a:rPr sz="1550" b="1" spc="-10" dirty="0">
                <a:solidFill>
                  <a:srgbClr val="D4AF37"/>
                </a:solidFill>
                <a:latin typeface="Montserrat"/>
                <a:cs typeface="Montserrat"/>
              </a:rPr>
              <a:t>notoriété</a:t>
            </a:r>
            <a:endParaRPr sz="1550" dirty="0">
              <a:latin typeface="Montserrat"/>
              <a:cs typeface="Montserrat"/>
            </a:endParaRPr>
          </a:p>
          <a:p>
            <a:pPr marL="12701" marR="5080">
              <a:lnSpc>
                <a:spcPct val="115399"/>
              </a:lnSpc>
              <a:spcBef>
                <a:spcPts val="325"/>
              </a:spcBef>
            </a:pP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Une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visibilité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mutuelle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renforcée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grâce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à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des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partenariats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stratégiques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nous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permettant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d'étendre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notre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audience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et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renforcer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l'attractivité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notre marque.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184092" y="5327255"/>
            <a:ext cx="4122420" cy="104644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1">
              <a:spcBef>
                <a:spcPts val="745"/>
              </a:spcBef>
            </a:pPr>
            <a:r>
              <a:rPr sz="1550" b="1" spc="-145" dirty="0">
                <a:solidFill>
                  <a:srgbClr val="D4AF37"/>
                </a:solidFill>
                <a:latin typeface="Montserrat"/>
                <a:cs typeface="Montserrat"/>
              </a:rPr>
              <a:t>Engagement</a:t>
            </a:r>
            <a:r>
              <a:rPr sz="1550" b="1" spc="-25" dirty="0">
                <a:solidFill>
                  <a:srgbClr val="D4AF37"/>
                </a:solidFill>
                <a:latin typeface="Montserrat"/>
                <a:cs typeface="Montserrat"/>
              </a:rPr>
              <a:t> </a:t>
            </a:r>
            <a:r>
              <a:rPr sz="1550" b="1" spc="-10" dirty="0">
                <a:solidFill>
                  <a:srgbClr val="D4AF37"/>
                </a:solidFill>
                <a:latin typeface="Montserrat"/>
                <a:cs typeface="Montserrat"/>
              </a:rPr>
              <a:t>social</a:t>
            </a:r>
            <a:endParaRPr sz="1550">
              <a:latin typeface="Montserrat"/>
              <a:cs typeface="Montserrat"/>
            </a:endParaRPr>
          </a:p>
          <a:p>
            <a:pPr marL="12701" marR="5080">
              <a:lnSpc>
                <a:spcPct val="115399"/>
              </a:lnSpc>
              <a:spcBef>
                <a:spcPts val="325"/>
              </a:spcBef>
            </a:pP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Des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actions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communes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en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faveur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notre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territoire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pour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renforcer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le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lien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social,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promouvoir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les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valeurs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du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sport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et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contribuer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au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développement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local.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11892" y="4913951"/>
            <a:ext cx="341312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L'accession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à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la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division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supérieure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d'ici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2026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28" name="object 2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95991" y="5009074"/>
            <a:ext cx="95250" cy="95249"/>
          </a:xfrm>
          <a:prstGeom prst="rect">
            <a:avLst/>
          </a:prstGeom>
        </p:spPr>
      </p:pic>
      <p:sp>
        <p:nvSpPr>
          <p:cNvPr id="29" name="object 29"/>
          <p:cNvSpPr txBox="1"/>
          <p:nvPr/>
        </p:nvSpPr>
        <p:spPr>
          <a:xfrm>
            <a:off x="2011892" y="5218751"/>
            <a:ext cx="3278504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Le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développement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du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centre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45" dirty="0">
                <a:solidFill>
                  <a:srgbClr val="FFFFFF"/>
                </a:solidFill>
                <a:latin typeface="Montserrat"/>
                <a:cs typeface="Montserrat"/>
              </a:rPr>
              <a:t>formation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30" name="object 3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95991" y="5313874"/>
            <a:ext cx="95250" cy="95249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2011892" y="5523551"/>
            <a:ext cx="318833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L'expansion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notre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académie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35" dirty="0">
                <a:solidFill>
                  <a:srgbClr val="FFFFFF"/>
                </a:solidFill>
                <a:latin typeface="Montserrat"/>
                <a:cs typeface="Montserrat"/>
              </a:rPr>
              <a:t>jeunes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32" name="object 3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95991" y="5618674"/>
            <a:ext cx="95250" cy="95249"/>
          </a:xfrm>
          <a:prstGeom prst="rect">
            <a:avLst/>
          </a:prstGeom>
        </p:spPr>
      </p:pic>
      <p:sp>
        <p:nvSpPr>
          <p:cNvPr id="33" name="object 33"/>
          <p:cNvSpPr txBox="1"/>
          <p:nvPr/>
        </p:nvSpPr>
        <p:spPr>
          <a:xfrm>
            <a:off x="2011892" y="5828351"/>
            <a:ext cx="307276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La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modernisation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nos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infrastructures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34" name="object 3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95991" y="5923474"/>
            <a:ext cx="95250" cy="95249"/>
          </a:xfrm>
          <a:prstGeom prst="rect">
            <a:avLst/>
          </a:prstGeom>
        </p:spPr>
      </p:pic>
      <p:sp>
        <p:nvSpPr>
          <p:cNvPr id="35" name="object 35"/>
          <p:cNvSpPr txBox="1"/>
          <p:nvPr/>
        </p:nvSpPr>
        <p:spPr>
          <a:xfrm>
            <a:off x="2011892" y="6133151"/>
            <a:ext cx="383540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L'augmentation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notre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fanbase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Montserrat"/>
                <a:cs typeface="Montserrat"/>
              </a:rPr>
              <a:t>30%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en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3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ans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36" name="object 3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95991" y="6228274"/>
            <a:ext cx="95250" cy="95249"/>
          </a:xfrm>
          <a:prstGeom prst="rect">
            <a:avLst/>
          </a:prstGeom>
        </p:spPr>
      </p:pic>
      <p:grpSp>
        <p:nvGrpSpPr>
          <p:cNvPr id="41" name="Groupe 40">
            <a:extLst>
              <a:ext uri="{FF2B5EF4-FFF2-40B4-BE49-F238E27FC236}">
                <a16:creationId xmlns:a16="http://schemas.microsoft.com/office/drawing/2014/main" id="{FA29659C-C95A-48AE-A47D-2386801C9C7B}"/>
              </a:ext>
            </a:extLst>
          </p:cNvPr>
          <p:cNvGrpSpPr/>
          <p:nvPr/>
        </p:nvGrpSpPr>
        <p:grpSpPr>
          <a:xfrm>
            <a:off x="12534900" y="6375057"/>
            <a:ext cx="1802675" cy="356283"/>
            <a:chOff x="12192001" y="8782051"/>
            <a:chExt cx="1802675" cy="323850"/>
          </a:xfrm>
        </p:grpSpPr>
        <p:grpSp>
          <p:nvGrpSpPr>
            <p:cNvPr id="42" name="object 51">
              <a:extLst>
                <a:ext uri="{FF2B5EF4-FFF2-40B4-BE49-F238E27FC236}">
                  <a16:creationId xmlns:a16="http://schemas.microsoft.com/office/drawing/2014/main" id="{4323D163-1049-4409-A734-AC7A6249C2FA}"/>
                </a:ext>
              </a:extLst>
            </p:cNvPr>
            <p:cNvGrpSpPr/>
            <p:nvPr/>
          </p:nvGrpSpPr>
          <p:grpSpPr>
            <a:xfrm>
              <a:off x="12192001" y="8782051"/>
              <a:ext cx="1257304" cy="323850"/>
              <a:chOff x="12686614" y="8782051"/>
              <a:chExt cx="1219883" cy="323850"/>
            </a:xfrm>
          </p:grpSpPr>
          <p:sp>
            <p:nvSpPr>
              <p:cNvPr id="44" name="object 52">
                <a:extLst>
                  <a:ext uri="{FF2B5EF4-FFF2-40B4-BE49-F238E27FC236}">
                    <a16:creationId xmlns:a16="http://schemas.microsoft.com/office/drawing/2014/main" id="{4B7ABB8D-9D22-4E09-A328-121DEAA35C79}"/>
                  </a:ext>
                </a:extLst>
              </p:cNvPr>
              <p:cNvSpPr/>
              <p:nvPr/>
            </p:nvSpPr>
            <p:spPr>
              <a:xfrm>
                <a:off x="12686614" y="8782051"/>
                <a:ext cx="1219883" cy="323850"/>
              </a:xfrm>
              <a:custGeom>
                <a:avLst/>
                <a:gdLst/>
                <a:ahLst/>
                <a:cxnLst/>
                <a:rect l="l" t="t" r="r" b="b"/>
                <a:pathLst>
                  <a:path w="1552575" h="323850">
                    <a:moveTo>
                      <a:pt x="1519527" y="323849"/>
                    </a:moveTo>
                    <a:lnTo>
                      <a:pt x="33047" y="323849"/>
                    </a:lnTo>
                    <a:lnTo>
                      <a:pt x="28187" y="322883"/>
                    </a:lnTo>
                    <a:lnTo>
                      <a:pt x="966" y="295662"/>
                    </a:lnTo>
                    <a:lnTo>
                      <a:pt x="0" y="290802"/>
                    </a:lnTo>
                    <a:lnTo>
                      <a:pt x="0" y="285749"/>
                    </a:lnTo>
                    <a:lnTo>
                      <a:pt x="0" y="33047"/>
                    </a:lnTo>
                    <a:lnTo>
                      <a:pt x="28187" y="966"/>
                    </a:lnTo>
                    <a:lnTo>
                      <a:pt x="33047" y="0"/>
                    </a:lnTo>
                    <a:lnTo>
                      <a:pt x="1519527" y="0"/>
                    </a:lnTo>
                    <a:lnTo>
                      <a:pt x="1551607" y="28187"/>
                    </a:lnTo>
                    <a:lnTo>
                      <a:pt x="1552574" y="33047"/>
                    </a:lnTo>
                    <a:lnTo>
                      <a:pt x="1552574" y="290802"/>
                    </a:lnTo>
                    <a:lnTo>
                      <a:pt x="1524387" y="322883"/>
                    </a:lnTo>
                    <a:lnTo>
                      <a:pt x="1519527" y="323849"/>
                    </a:lnTo>
                    <a:close/>
                  </a:path>
                </a:pathLst>
              </a:custGeom>
              <a:solidFill>
                <a:srgbClr val="333333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45" name="object 53">
                <a:extLst>
                  <a:ext uri="{FF2B5EF4-FFF2-40B4-BE49-F238E27FC236}">
                    <a16:creationId xmlns:a16="http://schemas.microsoft.com/office/drawing/2014/main" id="{89C7C2C0-E2E3-4514-819E-2E3F649C91D8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12812032" y="8877299"/>
                <a:ext cx="133349" cy="133349"/>
              </a:xfrm>
              <a:prstGeom prst="rect">
                <a:avLst/>
              </a:prstGeom>
            </p:spPr>
          </p:pic>
        </p:grpSp>
        <p:sp>
          <p:nvSpPr>
            <p:cNvPr id="43" name="object 54">
              <a:hlinkClick r:id="rId8"/>
              <a:extLst>
                <a:ext uri="{FF2B5EF4-FFF2-40B4-BE49-F238E27FC236}">
                  <a16:creationId xmlns:a16="http://schemas.microsoft.com/office/drawing/2014/main" id="{67EAA717-577C-478B-9237-642AA321EEE7}"/>
                </a:ext>
              </a:extLst>
            </p:cNvPr>
            <p:cNvSpPr txBox="1"/>
            <p:nvPr/>
          </p:nvSpPr>
          <p:spPr>
            <a:xfrm>
              <a:off x="12532724" y="8877299"/>
              <a:ext cx="1461952" cy="16587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1">
                <a:lnSpc>
                  <a:spcPts val="700"/>
                </a:lnSpc>
              </a:pPr>
              <a: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  <a:t>Réalisation</a:t>
              </a:r>
              <a:b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</a:br>
              <a:r>
                <a:rPr lang="fr-FR" sz="800" dirty="0">
                  <a:solidFill>
                    <a:srgbClr val="FFFFFF"/>
                  </a:solidFill>
                  <a:latin typeface="Montserrat"/>
                  <a:cs typeface="Montserrat"/>
                </a:rPr>
                <a:t>www.konsors.fr</a:t>
              </a:r>
              <a:endParaRPr sz="1000" dirty="0">
                <a:latin typeface="Montserrat"/>
                <a:cs typeface="Montserrat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23989" y="-29635"/>
            <a:ext cx="14235290" cy="6928060"/>
          </a:xfrm>
          <a:custGeom>
            <a:avLst/>
            <a:gdLst/>
            <a:ahLst/>
            <a:cxnLst/>
            <a:rect l="l" t="t" r="r" b="b"/>
            <a:pathLst>
              <a:path w="14097000" h="10096500">
                <a:moveTo>
                  <a:pt x="14096998" y="10096499"/>
                </a:moveTo>
                <a:lnTo>
                  <a:pt x="0" y="10096499"/>
                </a:lnTo>
                <a:lnTo>
                  <a:pt x="0" y="0"/>
                </a:lnTo>
                <a:lnTo>
                  <a:pt x="14096998" y="0"/>
                </a:lnTo>
                <a:lnTo>
                  <a:pt x="14096998" y="10096499"/>
                </a:lnTo>
                <a:close/>
              </a:path>
            </a:pathLst>
          </a:custGeom>
          <a:solidFill>
            <a:srgbClr val="092E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8759" y="2148625"/>
            <a:ext cx="2857500" cy="4749800"/>
          </a:xfrm>
          <a:custGeom>
            <a:avLst/>
            <a:gdLst/>
            <a:ahLst/>
            <a:cxnLst/>
            <a:rect l="l" t="t" r="r" b="b"/>
            <a:pathLst>
              <a:path w="2857500" h="4749800">
                <a:moveTo>
                  <a:pt x="2643719" y="12700"/>
                </a:moveTo>
                <a:lnTo>
                  <a:pt x="2118780" y="12700"/>
                </a:lnTo>
                <a:lnTo>
                  <a:pt x="2147846" y="0"/>
                </a:lnTo>
                <a:lnTo>
                  <a:pt x="2614654" y="0"/>
                </a:lnTo>
                <a:lnTo>
                  <a:pt x="2643719" y="12700"/>
                </a:lnTo>
                <a:close/>
              </a:path>
              <a:path w="2857500" h="4749800">
                <a:moveTo>
                  <a:pt x="2730651" y="25400"/>
                </a:moveTo>
                <a:lnTo>
                  <a:pt x="2031846" y="25400"/>
                </a:lnTo>
                <a:lnTo>
                  <a:pt x="2060781" y="12700"/>
                </a:lnTo>
                <a:lnTo>
                  <a:pt x="2701718" y="12700"/>
                </a:lnTo>
                <a:lnTo>
                  <a:pt x="2730651" y="25400"/>
                </a:lnTo>
                <a:close/>
              </a:path>
              <a:path w="2857500" h="4749800">
                <a:moveTo>
                  <a:pt x="2817111" y="38100"/>
                </a:moveTo>
                <a:lnTo>
                  <a:pt x="1945386" y="38100"/>
                </a:lnTo>
                <a:lnTo>
                  <a:pt x="1974145" y="25400"/>
                </a:lnTo>
                <a:lnTo>
                  <a:pt x="2788352" y="25400"/>
                </a:lnTo>
                <a:lnTo>
                  <a:pt x="2817111" y="38100"/>
                </a:lnTo>
                <a:close/>
              </a:path>
              <a:path w="2857500" h="4749800">
                <a:moveTo>
                  <a:pt x="2857500" y="4711700"/>
                </a:moveTo>
                <a:lnTo>
                  <a:pt x="1916689" y="4711700"/>
                </a:lnTo>
                <a:lnTo>
                  <a:pt x="1888062" y="4699000"/>
                </a:lnTo>
                <a:lnTo>
                  <a:pt x="1859513" y="4699000"/>
                </a:lnTo>
                <a:lnTo>
                  <a:pt x="1831043" y="4686300"/>
                </a:lnTo>
                <a:lnTo>
                  <a:pt x="1802652" y="4686300"/>
                </a:lnTo>
                <a:lnTo>
                  <a:pt x="1774347" y="4673600"/>
                </a:lnTo>
                <a:lnTo>
                  <a:pt x="1746139" y="4673600"/>
                </a:lnTo>
                <a:lnTo>
                  <a:pt x="1690008" y="4648200"/>
                </a:lnTo>
                <a:lnTo>
                  <a:pt x="1662094" y="4648200"/>
                </a:lnTo>
                <a:lnTo>
                  <a:pt x="1606605" y="4622800"/>
                </a:lnTo>
                <a:lnTo>
                  <a:pt x="1579030" y="4622800"/>
                </a:lnTo>
                <a:lnTo>
                  <a:pt x="1363134" y="4521200"/>
                </a:lnTo>
                <a:lnTo>
                  <a:pt x="1336792" y="4521200"/>
                </a:lnTo>
                <a:lnTo>
                  <a:pt x="1310612" y="4495800"/>
                </a:lnTo>
                <a:lnTo>
                  <a:pt x="1258735" y="4470400"/>
                </a:lnTo>
                <a:lnTo>
                  <a:pt x="1132067" y="4406900"/>
                </a:lnTo>
                <a:lnTo>
                  <a:pt x="1107285" y="4381500"/>
                </a:lnTo>
                <a:lnTo>
                  <a:pt x="1034099" y="4343400"/>
                </a:lnTo>
                <a:lnTo>
                  <a:pt x="1010106" y="4318000"/>
                </a:lnTo>
                <a:lnTo>
                  <a:pt x="962741" y="4292600"/>
                </a:lnTo>
                <a:lnTo>
                  <a:pt x="939375" y="4267200"/>
                </a:lnTo>
                <a:lnTo>
                  <a:pt x="916230" y="4254500"/>
                </a:lnTo>
                <a:lnTo>
                  <a:pt x="893305" y="4229100"/>
                </a:lnTo>
                <a:lnTo>
                  <a:pt x="870601" y="4216400"/>
                </a:lnTo>
                <a:lnTo>
                  <a:pt x="848124" y="4191000"/>
                </a:lnTo>
                <a:lnTo>
                  <a:pt x="825881" y="4178300"/>
                </a:lnTo>
                <a:lnTo>
                  <a:pt x="803873" y="4152900"/>
                </a:lnTo>
                <a:lnTo>
                  <a:pt x="782099" y="4140200"/>
                </a:lnTo>
                <a:lnTo>
                  <a:pt x="760567" y="4114800"/>
                </a:lnTo>
                <a:lnTo>
                  <a:pt x="739281" y="4102100"/>
                </a:lnTo>
                <a:lnTo>
                  <a:pt x="718243" y="4076700"/>
                </a:lnTo>
                <a:lnTo>
                  <a:pt x="697451" y="4064000"/>
                </a:lnTo>
                <a:lnTo>
                  <a:pt x="676914" y="4038600"/>
                </a:lnTo>
                <a:lnTo>
                  <a:pt x="656636" y="4013200"/>
                </a:lnTo>
                <a:lnTo>
                  <a:pt x="636618" y="4000500"/>
                </a:lnTo>
                <a:lnTo>
                  <a:pt x="616859" y="3975100"/>
                </a:lnTo>
                <a:lnTo>
                  <a:pt x="597367" y="3949700"/>
                </a:lnTo>
                <a:lnTo>
                  <a:pt x="578146" y="3924300"/>
                </a:lnTo>
                <a:lnTo>
                  <a:pt x="559197" y="3911600"/>
                </a:lnTo>
                <a:lnTo>
                  <a:pt x="540519" y="3886200"/>
                </a:lnTo>
                <a:lnTo>
                  <a:pt x="522118" y="3860800"/>
                </a:lnTo>
                <a:lnTo>
                  <a:pt x="504000" y="3835400"/>
                </a:lnTo>
                <a:lnTo>
                  <a:pt x="486164" y="3822700"/>
                </a:lnTo>
                <a:lnTo>
                  <a:pt x="451347" y="3771900"/>
                </a:lnTo>
                <a:lnTo>
                  <a:pt x="417697" y="3721100"/>
                </a:lnTo>
                <a:lnTo>
                  <a:pt x="385225" y="3670300"/>
                </a:lnTo>
                <a:lnTo>
                  <a:pt x="353960" y="3619500"/>
                </a:lnTo>
                <a:lnTo>
                  <a:pt x="323913" y="3568700"/>
                </a:lnTo>
                <a:lnTo>
                  <a:pt x="295108" y="3517900"/>
                </a:lnTo>
                <a:lnTo>
                  <a:pt x="267556" y="3467100"/>
                </a:lnTo>
                <a:lnTo>
                  <a:pt x="241281" y="3416300"/>
                </a:lnTo>
                <a:lnTo>
                  <a:pt x="216292" y="3365500"/>
                </a:lnTo>
                <a:lnTo>
                  <a:pt x="192610" y="3314700"/>
                </a:lnTo>
                <a:lnTo>
                  <a:pt x="170243" y="3263900"/>
                </a:lnTo>
                <a:lnTo>
                  <a:pt x="159559" y="3225800"/>
                </a:lnTo>
                <a:lnTo>
                  <a:pt x="149211" y="3200400"/>
                </a:lnTo>
                <a:lnTo>
                  <a:pt x="129521" y="3149600"/>
                </a:lnTo>
                <a:lnTo>
                  <a:pt x="111189" y="3098800"/>
                </a:lnTo>
                <a:lnTo>
                  <a:pt x="102534" y="3060700"/>
                </a:lnTo>
                <a:lnTo>
                  <a:pt x="94223" y="3035300"/>
                </a:lnTo>
                <a:lnTo>
                  <a:pt x="86257" y="3009900"/>
                </a:lnTo>
                <a:lnTo>
                  <a:pt x="78636" y="2984500"/>
                </a:lnTo>
                <a:lnTo>
                  <a:pt x="71362" y="2959100"/>
                </a:lnTo>
                <a:lnTo>
                  <a:pt x="64435" y="2921000"/>
                </a:lnTo>
                <a:lnTo>
                  <a:pt x="57858" y="2895600"/>
                </a:lnTo>
                <a:lnTo>
                  <a:pt x="51631" y="2870200"/>
                </a:lnTo>
                <a:lnTo>
                  <a:pt x="45754" y="2844800"/>
                </a:lnTo>
                <a:lnTo>
                  <a:pt x="40229" y="2806700"/>
                </a:lnTo>
                <a:lnTo>
                  <a:pt x="35056" y="2781300"/>
                </a:lnTo>
                <a:lnTo>
                  <a:pt x="30238" y="2755900"/>
                </a:lnTo>
                <a:lnTo>
                  <a:pt x="25772" y="2730500"/>
                </a:lnTo>
                <a:lnTo>
                  <a:pt x="21662" y="2692400"/>
                </a:lnTo>
                <a:lnTo>
                  <a:pt x="17907" y="2667000"/>
                </a:lnTo>
                <a:lnTo>
                  <a:pt x="14509" y="2641600"/>
                </a:lnTo>
                <a:lnTo>
                  <a:pt x="11466" y="2603500"/>
                </a:lnTo>
                <a:lnTo>
                  <a:pt x="8780" y="2578100"/>
                </a:lnTo>
                <a:lnTo>
                  <a:pt x="6452" y="2552700"/>
                </a:lnTo>
                <a:lnTo>
                  <a:pt x="4481" y="2514600"/>
                </a:lnTo>
                <a:lnTo>
                  <a:pt x="2868" y="2489200"/>
                </a:lnTo>
                <a:lnTo>
                  <a:pt x="1613" y="2463800"/>
                </a:lnTo>
                <a:lnTo>
                  <a:pt x="717" y="2438400"/>
                </a:lnTo>
                <a:lnTo>
                  <a:pt x="179" y="2400300"/>
                </a:lnTo>
                <a:lnTo>
                  <a:pt x="0" y="2374900"/>
                </a:lnTo>
                <a:lnTo>
                  <a:pt x="179" y="2349500"/>
                </a:lnTo>
                <a:lnTo>
                  <a:pt x="717" y="2311400"/>
                </a:lnTo>
                <a:lnTo>
                  <a:pt x="1613" y="2286000"/>
                </a:lnTo>
                <a:lnTo>
                  <a:pt x="2868" y="2260600"/>
                </a:lnTo>
                <a:lnTo>
                  <a:pt x="4481" y="2235200"/>
                </a:lnTo>
                <a:lnTo>
                  <a:pt x="6452" y="2197100"/>
                </a:lnTo>
                <a:lnTo>
                  <a:pt x="8780" y="2171700"/>
                </a:lnTo>
                <a:lnTo>
                  <a:pt x="11466" y="2146300"/>
                </a:lnTo>
                <a:lnTo>
                  <a:pt x="14509" y="2108200"/>
                </a:lnTo>
                <a:lnTo>
                  <a:pt x="17907" y="2082800"/>
                </a:lnTo>
                <a:lnTo>
                  <a:pt x="21662" y="2057400"/>
                </a:lnTo>
                <a:lnTo>
                  <a:pt x="25772" y="2019300"/>
                </a:lnTo>
                <a:lnTo>
                  <a:pt x="30237" y="1993900"/>
                </a:lnTo>
                <a:lnTo>
                  <a:pt x="35056" y="1968500"/>
                </a:lnTo>
                <a:lnTo>
                  <a:pt x="40228" y="1943100"/>
                </a:lnTo>
                <a:lnTo>
                  <a:pt x="45754" y="1905000"/>
                </a:lnTo>
                <a:lnTo>
                  <a:pt x="51631" y="1879600"/>
                </a:lnTo>
                <a:lnTo>
                  <a:pt x="57858" y="1854200"/>
                </a:lnTo>
                <a:lnTo>
                  <a:pt x="64435" y="1828800"/>
                </a:lnTo>
                <a:lnTo>
                  <a:pt x="71362" y="1790700"/>
                </a:lnTo>
                <a:lnTo>
                  <a:pt x="78636" y="1765300"/>
                </a:lnTo>
                <a:lnTo>
                  <a:pt x="86257" y="1739900"/>
                </a:lnTo>
                <a:lnTo>
                  <a:pt x="94223" y="1714500"/>
                </a:lnTo>
                <a:lnTo>
                  <a:pt x="102534" y="1689100"/>
                </a:lnTo>
                <a:lnTo>
                  <a:pt x="111189" y="1651000"/>
                </a:lnTo>
                <a:lnTo>
                  <a:pt x="129520" y="1600200"/>
                </a:lnTo>
                <a:lnTo>
                  <a:pt x="149211" y="1549400"/>
                </a:lnTo>
                <a:lnTo>
                  <a:pt x="159559" y="1524000"/>
                </a:lnTo>
                <a:lnTo>
                  <a:pt x="170242" y="1485900"/>
                </a:lnTo>
                <a:lnTo>
                  <a:pt x="192609" y="1435100"/>
                </a:lnTo>
                <a:lnTo>
                  <a:pt x="216291" y="1384300"/>
                </a:lnTo>
                <a:lnTo>
                  <a:pt x="241280" y="1333500"/>
                </a:lnTo>
                <a:lnTo>
                  <a:pt x="267555" y="1282700"/>
                </a:lnTo>
                <a:lnTo>
                  <a:pt x="295108" y="1231900"/>
                </a:lnTo>
                <a:lnTo>
                  <a:pt x="323912" y="1181100"/>
                </a:lnTo>
                <a:lnTo>
                  <a:pt x="353960" y="1130300"/>
                </a:lnTo>
                <a:lnTo>
                  <a:pt x="385225" y="1079500"/>
                </a:lnTo>
                <a:lnTo>
                  <a:pt x="417697" y="1028700"/>
                </a:lnTo>
                <a:lnTo>
                  <a:pt x="451347" y="977900"/>
                </a:lnTo>
                <a:lnTo>
                  <a:pt x="486164" y="927100"/>
                </a:lnTo>
                <a:lnTo>
                  <a:pt x="504000" y="914400"/>
                </a:lnTo>
                <a:lnTo>
                  <a:pt x="522118" y="889000"/>
                </a:lnTo>
                <a:lnTo>
                  <a:pt x="540519" y="863600"/>
                </a:lnTo>
                <a:lnTo>
                  <a:pt x="559197" y="838200"/>
                </a:lnTo>
                <a:lnTo>
                  <a:pt x="578146" y="825500"/>
                </a:lnTo>
                <a:lnTo>
                  <a:pt x="597366" y="800100"/>
                </a:lnTo>
                <a:lnTo>
                  <a:pt x="616858" y="774700"/>
                </a:lnTo>
                <a:lnTo>
                  <a:pt x="636617" y="749300"/>
                </a:lnTo>
                <a:lnTo>
                  <a:pt x="656635" y="736600"/>
                </a:lnTo>
                <a:lnTo>
                  <a:pt x="676913" y="711200"/>
                </a:lnTo>
                <a:lnTo>
                  <a:pt x="697451" y="685800"/>
                </a:lnTo>
                <a:lnTo>
                  <a:pt x="718243" y="673100"/>
                </a:lnTo>
                <a:lnTo>
                  <a:pt x="739281" y="647700"/>
                </a:lnTo>
                <a:lnTo>
                  <a:pt x="760567" y="635000"/>
                </a:lnTo>
                <a:lnTo>
                  <a:pt x="782099" y="609600"/>
                </a:lnTo>
                <a:lnTo>
                  <a:pt x="803873" y="596900"/>
                </a:lnTo>
                <a:lnTo>
                  <a:pt x="825881" y="571500"/>
                </a:lnTo>
                <a:lnTo>
                  <a:pt x="848124" y="558800"/>
                </a:lnTo>
                <a:lnTo>
                  <a:pt x="870601" y="533400"/>
                </a:lnTo>
                <a:lnTo>
                  <a:pt x="893305" y="520700"/>
                </a:lnTo>
                <a:lnTo>
                  <a:pt x="916230" y="495300"/>
                </a:lnTo>
                <a:lnTo>
                  <a:pt x="939375" y="482600"/>
                </a:lnTo>
                <a:lnTo>
                  <a:pt x="962741" y="457200"/>
                </a:lnTo>
                <a:lnTo>
                  <a:pt x="1010106" y="431800"/>
                </a:lnTo>
                <a:lnTo>
                  <a:pt x="1034099" y="406400"/>
                </a:lnTo>
                <a:lnTo>
                  <a:pt x="1107285" y="368300"/>
                </a:lnTo>
                <a:lnTo>
                  <a:pt x="1132067" y="342900"/>
                </a:lnTo>
                <a:lnTo>
                  <a:pt x="1182200" y="317500"/>
                </a:lnTo>
                <a:lnTo>
                  <a:pt x="1310612" y="254000"/>
                </a:lnTo>
                <a:lnTo>
                  <a:pt x="1336792" y="228600"/>
                </a:lnTo>
                <a:lnTo>
                  <a:pt x="1363134" y="228600"/>
                </a:lnTo>
                <a:lnTo>
                  <a:pt x="1579030" y="127000"/>
                </a:lnTo>
                <a:lnTo>
                  <a:pt x="1606605" y="127000"/>
                </a:lnTo>
                <a:lnTo>
                  <a:pt x="1662095" y="101600"/>
                </a:lnTo>
                <a:lnTo>
                  <a:pt x="1690009" y="101600"/>
                </a:lnTo>
                <a:lnTo>
                  <a:pt x="1746139" y="76200"/>
                </a:lnTo>
                <a:lnTo>
                  <a:pt x="1774348" y="76200"/>
                </a:lnTo>
                <a:lnTo>
                  <a:pt x="1802653" y="63500"/>
                </a:lnTo>
                <a:lnTo>
                  <a:pt x="1831044" y="63500"/>
                </a:lnTo>
                <a:lnTo>
                  <a:pt x="1859513" y="50800"/>
                </a:lnTo>
                <a:lnTo>
                  <a:pt x="1888062" y="50800"/>
                </a:lnTo>
                <a:lnTo>
                  <a:pt x="1916689" y="38100"/>
                </a:lnTo>
                <a:lnTo>
                  <a:pt x="2857500" y="38100"/>
                </a:lnTo>
                <a:lnTo>
                  <a:pt x="2857500" y="4711700"/>
                </a:lnTo>
                <a:close/>
              </a:path>
              <a:path w="2857500" h="4749800">
                <a:moveTo>
                  <a:pt x="2788352" y="4724400"/>
                </a:moveTo>
                <a:lnTo>
                  <a:pt x="1974145" y="4724400"/>
                </a:lnTo>
                <a:lnTo>
                  <a:pt x="1945386" y="4711700"/>
                </a:lnTo>
                <a:lnTo>
                  <a:pt x="2817111" y="4711700"/>
                </a:lnTo>
                <a:lnTo>
                  <a:pt x="2788352" y="4724400"/>
                </a:lnTo>
                <a:close/>
              </a:path>
              <a:path w="2857500" h="4749800">
                <a:moveTo>
                  <a:pt x="2701718" y="4737100"/>
                </a:moveTo>
                <a:lnTo>
                  <a:pt x="2060781" y="4737100"/>
                </a:lnTo>
                <a:lnTo>
                  <a:pt x="2031846" y="4724400"/>
                </a:lnTo>
                <a:lnTo>
                  <a:pt x="2730651" y="4724400"/>
                </a:lnTo>
                <a:lnTo>
                  <a:pt x="2701718" y="4737100"/>
                </a:lnTo>
                <a:close/>
              </a:path>
              <a:path w="2857500" h="4749800">
                <a:moveTo>
                  <a:pt x="2614654" y="4749800"/>
                </a:moveTo>
                <a:lnTo>
                  <a:pt x="2147846" y="4749800"/>
                </a:lnTo>
                <a:lnTo>
                  <a:pt x="2118780" y="4737100"/>
                </a:lnTo>
                <a:lnTo>
                  <a:pt x="2643719" y="4737100"/>
                </a:lnTo>
                <a:lnTo>
                  <a:pt x="2614654" y="4749800"/>
                </a:lnTo>
                <a:close/>
              </a:path>
            </a:pathLst>
          </a:custGeom>
          <a:solidFill>
            <a:srgbClr val="FFFFFF">
              <a:alpha val="313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60400" y="602205"/>
            <a:ext cx="762000" cy="38100"/>
          </a:xfrm>
          <a:custGeom>
            <a:avLst/>
            <a:gdLst/>
            <a:ahLst/>
            <a:cxnLst/>
            <a:rect l="l" t="t" r="r" b="b"/>
            <a:pathLst>
              <a:path w="762000" h="38100">
                <a:moveTo>
                  <a:pt x="761999" y="38099"/>
                </a:moveTo>
                <a:lnTo>
                  <a:pt x="0" y="38099"/>
                </a:lnTo>
                <a:lnTo>
                  <a:pt x="0" y="0"/>
                </a:lnTo>
                <a:lnTo>
                  <a:pt x="761999" y="0"/>
                </a:lnTo>
                <a:lnTo>
                  <a:pt x="761999" y="380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47700" y="50483"/>
            <a:ext cx="5988684" cy="49244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1">
              <a:spcBef>
                <a:spcPts val="120"/>
              </a:spcBef>
            </a:pPr>
            <a:r>
              <a:rPr sz="3100" spc="-225" dirty="0"/>
              <a:t>Objectifs</a:t>
            </a:r>
            <a:r>
              <a:rPr sz="3100" spc="-75" dirty="0"/>
              <a:t> </a:t>
            </a:r>
            <a:r>
              <a:rPr sz="3100" spc="-280" dirty="0"/>
              <a:t>du</a:t>
            </a:r>
            <a:r>
              <a:rPr sz="3100" spc="-75" dirty="0"/>
              <a:t> </a:t>
            </a:r>
            <a:r>
              <a:rPr sz="3100" spc="-215" dirty="0"/>
              <a:t>partenariat</a:t>
            </a:r>
            <a:endParaRPr sz="3100" dirty="0"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7333" y="867258"/>
            <a:ext cx="190206" cy="190499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981986" y="2048357"/>
            <a:ext cx="4953000" cy="647700"/>
            <a:chOff x="914399" y="2628899"/>
            <a:chExt cx="4953000" cy="647700"/>
          </a:xfrm>
        </p:grpSpPr>
        <p:sp>
          <p:nvSpPr>
            <p:cNvPr id="8" name="object 8"/>
            <p:cNvSpPr/>
            <p:nvPr/>
          </p:nvSpPr>
          <p:spPr>
            <a:xfrm>
              <a:off x="914399" y="2628899"/>
              <a:ext cx="4953000" cy="647700"/>
            </a:xfrm>
            <a:custGeom>
              <a:avLst/>
              <a:gdLst/>
              <a:ahLst/>
              <a:cxnLst/>
              <a:rect l="l" t="t" r="r" b="b"/>
              <a:pathLst>
                <a:path w="4953000" h="647700">
                  <a:moveTo>
                    <a:pt x="4881802" y="647699"/>
                  </a:moveTo>
                  <a:lnTo>
                    <a:pt x="71196" y="647699"/>
                  </a:lnTo>
                  <a:lnTo>
                    <a:pt x="66241" y="647211"/>
                  </a:lnTo>
                  <a:lnTo>
                    <a:pt x="29705" y="632077"/>
                  </a:lnTo>
                  <a:lnTo>
                    <a:pt x="3885" y="596037"/>
                  </a:lnTo>
                  <a:lnTo>
                    <a:pt x="0" y="576503"/>
                  </a:lnTo>
                  <a:lnTo>
                    <a:pt x="0" y="571499"/>
                  </a:lnTo>
                  <a:lnTo>
                    <a:pt x="0" y="71196"/>
                  </a:lnTo>
                  <a:lnTo>
                    <a:pt x="15621" y="29705"/>
                  </a:lnTo>
                  <a:lnTo>
                    <a:pt x="51661" y="3885"/>
                  </a:lnTo>
                  <a:lnTo>
                    <a:pt x="71196" y="0"/>
                  </a:lnTo>
                  <a:lnTo>
                    <a:pt x="4881802" y="0"/>
                  </a:lnTo>
                  <a:lnTo>
                    <a:pt x="4923293" y="15621"/>
                  </a:lnTo>
                  <a:lnTo>
                    <a:pt x="4949113" y="51661"/>
                  </a:lnTo>
                  <a:lnTo>
                    <a:pt x="4952999" y="71196"/>
                  </a:lnTo>
                  <a:lnTo>
                    <a:pt x="4952999" y="576503"/>
                  </a:lnTo>
                  <a:lnTo>
                    <a:pt x="4937376" y="617994"/>
                  </a:lnTo>
                  <a:lnTo>
                    <a:pt x="4901337" y="643814"/>
                  </a:lnTo>
                  <a:lnTo>
                    <a:pt x="4886757" y="647211"/>
                  </a:lnTo>
                  <a:lnTo>
                    <a:pt x="4881802" y="64769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28699" y="276224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8"/>
                  </a:lnTo>
                  <a:lnTo>
                    <a:pt x="100697" y="358507"/>
                  </a:lnTo>
                  <a:lnTo>
                    <a:pt x="62575" y="331659"/>
                  </a:lnTo>
                  <a:lnTo>
                    <a:pt x="32104" y="296335"/>
                  </a:lnTo>
                  <a:lnTo>
                    <a:pt x="11130" y="254666"/>
                  </a:lnTo>
                  <a:lnTo>
                    <a:pt x="915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200" y="135200"/>
                  </a:lnTo>
                  <a:lnTo>
                    <a:pt x="27095" y="92572"/>
                  </a:lnTo>
                  <a:lnTo>
                    <a:pt x="55796" y="55796"/>
                  </a:lnTo>
                  <a:lnTo>
                    <a:pt x="92572" y="27095"/>
                  </a:lnTo>
                  <a:lnTo>
                    <a:pt x="135199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5"/>
                  </a:lnTo>
                  <a:lnTo>
                    <a:pt x="325203" y="55796"/>
                  </a:lnTo>
                  <a:lnTo>
                    <a:pt x="353904" y="92572"/>
                  </a:lnTo>
                  <a:lnTo>
                    <a:pt x="372799" y="135200"/>
                  </a:lnTo>
                  <a:lnTo>
                    <a:pt x="380771" y="181141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9"/>
                  </a:lnTo>
                  <a:lnTo>
                    <a:pt x="353904" y="288426"/>
                  </a:lnTo>
                  <a:lnTo>
                    <a:pt x="325203" y="325203"/>
                  </a:lnTo>
                  <a:lnTo>
                    <a:pt x="288427" y="353903"/>
                  </a:lnTo>
                  <a:lnTo>
                    <a:pt x="245799" y="372798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4AF37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981986" y="2791307"/>
            <a:ext cx="4953000" cy="647700"/>
            <a:chOff x="914399" y="3371849"/>
            <a:chExt cx="4953000" cy="647700"/>
          </a:xfrm>
        </p:grpSpPr>
        <p:sp>
          <p:nvSpPr>
            <p:cNvPr id="11" name="object 11"/>
            <p:cNvSpPr/>
            <p:nvPr/>
          </p:nvSpPr>
          <p:spPr>
            <a:xfrm>
              <a:off x="914399" y="3371849"/>
              <a:ext cx="4953000" cy="647700"/>
            </a:xfrm>
            <a:custGeom>
              <a:avLst/>
              <a:gdLst/>
              <a:ahLst/>
              <a:cxnLst/>
              <a:rect l="l" t="t" r="r" b="b"/>
              <a:pathLst>
                <a:path w="4953000" h="647700">
                  <a:moveTo>
                    <a:pt x="4881802" y="647699"/>
                  </a:moveTo>
                  <a:lnTo>
                    <a:pt x="71196" y="647699"/>
                  </a:lnTo>
                  <a:lnTo>
                    <a:pt x="66241" y="647211"/>
                  </a:lnTo>
                  <a:lnTo>
                    <a:pt x="29705" y="632077"/>
                  </a:lnTo>
                  <a:lnTo>
                    <a:pt x="3885" y="596037"/>
                  </a:lnTo>
                  <a:lnTo>
                    <a:pt x="0" y="576503"/>
                  </a:lnTo>
                  <a:lnTo>
                    <a:pt x="0" y="571499"/>
                  </a:lnTo>
                  <a:lnTo>
                    <a:pt x="0" y="71196"/>
                  </a:lnTo>
                  <a:lnTo>
                    <a:pt x="15621" y="29704"/>
                  </a:lnTo>
                  <a:lnTo>
                    <a:pt x="51661" y="3885"/>
                  </a:lnTo>
                  <a:lnTo>
                    <a:pt x="71196" y="0"/>
                  </a:lnTo>
                  <a:lnTo>
                    <a:pt x="4881802" y="0"/>
                  </a:lnTo>
                  <a:lnTo>
                    <a:pt x="4923293" y="15621"/>
                  </a:lnTo>
                  <a:lnTo>
                    <a:pt x="4949113" y="51661"/>
                  </a:lnTo>
                  <a:lnTo>
                    <a:pt x="4952999" y="71196"/>
                  </a:lnTo>
                  <a:lnTo>
                    <a:pt x="4952999" y="576503"/>
                  </a:lnTo>
                  <a:lnTo>
                    <a:pt x="4937376" y="617994"/>
                  </a:lnTo>
                  <a:lnTo>
                    <a:pt x="4901337" y="643813"/>
                  </a:lnTo>
                  <a:lnTo>
                    <a:pt x="4886757" y="647211"/>
                  </a:lnTo>
                  <a:lnTo>
                    <a:pt x="4881802" y="64769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28699" y="350519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9"/>
                  </a:lnTo>
                  <a:lnTo>
                    <a:pt x="100697" y="358507"/>
                  </a:lnTo>
                  <a:lnTo>
                    <a:pt x="62575" y="331659"/>
                  </a:lnTo>
                  <a:lnTo>
                    <a:pt x="32104" y="296335"/>
                  </a:lnTo>
                  <a:lnTo>
                    <a:pt x="11130" y="254666"/>
                  </a:lnTo>
                  <a:lnTo>
                    <a:pt x="915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200" y="135200"/>
                  </a:lnTo>
                  <a:lnTo>
                    <a:pt x="27095" y="92572"/>
                  </a:lnTo>
                  <a:lnTo>
                    <a:pt x="55796" y="55796"/>
                  </a:lnTo>
                  <a:lnTo>
                    <a:pt x="92572" y="27095"/>
                  </a:lnTo>
                  <a:lnTo>
                    <a:pt x="135199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5"/>
                  </a:lnTo>
                  <a:lnTo>
                    <a:pt x="325203" y="55796"/>
                  </a:lnTo>
                  <a:lnTo>
                    <a:pt x="353904" y="92572"/>
                  </a:lnTo>
                  <a:lnTo>
                    <a:pt x="372799" y="135200"/>
                  </a:lnTo>
                  <a:lnTo>
                    <a:pt x="380771" y="181141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9"/>
                  </a:lnTo>
                  <a:lnTo>
                    <a:pt x="353904" y="288426"/>
                  </a:lnTo>
                  <a:lnTo>
                    <a:pt x="325203" y="325203"/>
                  </a:lnTo>
                  <a:lnTo>
                    <a:pt x="288427" y="353903"/>
                  </a:lnTo>
                  <a:lnTo>
                    <a:pt x="245799" y="372799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4AF37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981986" y="3534257"/>
            <a:ext cx="4953000" cy="647700"/>
            <a:chOff x="914399" y="4114799"/>
            <a:chExt cx="4953000" cy="647700"/>
          </a:xfrm>
        </p:grpSpPr>
        <p:sp>
          <p:nvSpPr>
            <p:cNvPr id="14" name="object 14"/>
            <p:cNvSpPr/>
            <p:nvPr/>
          </p:nvSpPr>
          <p:spPr>
            <a:xfrm>
              <a:off x="914399" y="4114799"/>
              <a:ext cx="4953000" cy="647700"/>
            </a:xfrm>
            <a:custGeom>
              <a:avLst/>
              <a:gdLst/>
              <a:ahLst/>
              <a:cxnLst/>
              <a:rect l="l" t="t" r="r" b="b"/>
              <a:pathLst>
                <a:path w="4953000" h="647700">
                  <a:moveTo>
                    <a:pt x="4881802" y="647699"/>
                  </a:moveTo>
                  <a:lnTo>
                    <a:pt x="71196" y="647699"/>
                  </a:lnTo>
                  <a:lnTo>
                    <a:pt x="66241" y="647211"/>
                  </a:lnTo>
                  <a:lnTo>
                    <a:pt x="29705" y="632077"/>
                  </a:lnTo>
                  <a:lnTo>
                    <a:pt x="3885" y="596037"/>
                  </a:lnTo>
                  <a:lnTo>
                    <a:pt x="0" y="576503"/>
                  </a:lnTo>
                  <a:lnTo>
                    <a:pt x="0" y="571499"/>
                  </a:lnTo>
                  <a:lnTo>
                    <a:pt x="0" y="71196"/>
                  </a:lnTo>
                  <a:lnTo>
                    <a:pt x="15621" y="29704"/>
                  </a:lnTo>
                  <a:lnTo>
                    <a:pt x="51661" y="3885"/>
                  </a:lnTo>
                  <a:lnTo>
                    <a:pt x="71196" y="0"/>
                  </a:lnTo>
                  <a:lnTo>
                    <a:pt x="4881802" y="0"/>
                  </a:lnTo>
                  <a:lnTo>
                    <a:pt x="4923293" y="15621"/>
                  </a:lnTo>
                  <a:lnTo>
                    <a:pt x="4949113" y="51661"/>
                  </a:lnTo>
                  <a:lnTo>
                    <a:pt x="4952999" y="71196"/>
                  </a:lnTo>
                  <a:lnTo>
                    <a:pt x="4952999" y="576503"/>
                  </a:lnTo>
                  <a:lnTo>
                    <a:pt x="4937376" y="617993"/>
                  </a:lnTo>
                  <a:lnTo>
                    <a:pt x="4901337" y="643813"/>
                  </a:lnTo>
                  <a:lnTo>
                    <a:pt x="4886757" y="647211"/>
                  </a:lnTo>
                  <a:lnTo>
                    <a:pt x="4881802" y="64769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28699" y="424814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8"/>
                  </a:lnTo>
                  <a:lnTo>
                    <a:pt x="100697" y="358507"/>
                  </a:lnTo>
                  <a:lnTo>
                    <a:pt x="62575" y="331659"/>
                  </a:lnTo>
                  <a:lnTo>
                    <a:pt x="32104" y="296335"/>
                  </a:lnTo>
                  <a:lnTo>
                    <a:pt x="11130" y="254667"/>
                  </a:lnTo>
                  <a:lnTo>
                    <a:pt x="915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200" y="135199"/>
                  </a:lnTo>
                  <a:lnTo>
                    <a:pt x="27095" y="92572"/>
                  </a:lnTo>
                  <a:lnTo>
                    <a:pt x="55796" y="55796"/>
                  </a:lnTo>
                  <a:lnTo>
                    <a:pt x="92572" y="27095"/>
                  </a:lnTo>
                  <a:lnTo>
                    <a:pt x="135199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5"/>
                  </a:lnTo>
                  <a:lnTo>
                    <a:pt x="325203" y="55796"/>
                  </a:lnTo>
                  <a:lnTo>
                    <a:pt x="353904" y="92572"/>
                  </a:lnTo>
                  <a:lnTo>
                    <a:pt x="372799" y="135199"/>
                  </a:lnTo>
                  <a:lnTo>
                    <a:pt x="380771" y="181141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9"/>
                  </a:lnTo>
                  <a:lnTo>
                    <a:pt x="353904" y="288426"/>
                  </a:lnTo>
                  <a:lnTo>
                    <a:pt x="325203" y="325203"/>
                  </a:lnTo>
                  <a:lnTo>
                    <a:pt x="288427" y="353903"/>
                  </a:lnTo>
                  <a:lnTo>
                    <a:pt x="245799" y="372798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4AF37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981986" y="4277207"/>
            <a:ext cx="4953000" cy="647700"/>
            <a:chOff x="914399" y="4857749"/>
            <a:chExt cx="4953000" cy="647700"/>
          </a:xfrm>
        </p:grpSpPr>
        <p:sp>
          <p:nvSpPr>
            <p:cNvPr id="17" name="object 17"/>
            <p:cNvSpPr/>
            <p:nvPr/>
          </p:nvSpPr>
          <p:spPr>
            <a:xfrm>
              <a:off x="914399" y="4857749"/>
              <a:ext cx="4953000" cy="647700"/>
            </a:xfrm>
            <a:custGeom>
              <a:avLst/>
              <a:gdLst/>
              <a:ahLst/>
              <a:cxnLst/>
              <a:rect l="l" t="t" r="r" b="b"/>
              <a:pathLst>
                <a:path w="4953000" h="647700">
                  <a:moveTo>
                    <a:pt x="4881802" y="647699"/>
                  </a:moveTo>
                  <a:lnTo>
                    <a:pt x="71196" y="647699"/>
                  </a:lnTo>
                  <a:lnTo>
                    <a:pt x="66241" y="647211"/>
                  </a:lnTo>
                  <a:lnTo>
                    <a:pt x="29705" y="632077"/>
                  </a:lnTo>
                  <a:lnTo>
                    <a:pt x="3885" y="596037"/>
                  </a:lnTo>
                  <a:lnTo>
                    <a:pt x="0" y="576503"/>
                  </a:lnTo>
                  <a:lnTo>
                    <a:pt x="0" y="571499"/>
                  </a:lnTo>
                  <a:lnTo>
                    <a:pt x="0" y="71196"/>
                  </a:lnTo>
                  <a:lnTo>
                    <a:pt x="15621" y="29705"/>
                  </a:lnTo>
                  <a:lnTo>
                    <a:pt x="51661" y="3885"/>
                  </a:lnTo>
                  <a:lnTo>
                    <a:pt x="71196" y="0"/>
                  </a:lnTo>
                  <a:lnTo>
                    <a:pt x="4881802" y="0"/>
                  </a:lnTo>
                  <a:lnTo>
                    <a:pt x="4923293" y="15621"/>
                  </a:lnTo>
                  <a:lnTo>
                    <a:pt x="4949113" y="51661"/>
                  </a:lnTo>
                  <a:lnTo>
                    <a:pt x="4952999" y="71196"/>
                  </a:lnTo>
                  <a:lnTo>
                    <a:pt x="4952999" y="576503"/>
                  </a:lnTo>
                  <a:lnTo>
                    <a:pt x="4937376" y="617994"/>
                  </a:lnTo>
                  <a:lnTo>
                    <a:pt x="4901337" y="643813"/>
                  </a:lnTo>
                  <a:lnTo>
                    <a:pt x="4886757" y="647211"/>
                  </a:lnTo>
                  <a:lnTo>
                    <a:pt x="4881802" y="64769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28699" y="499109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8"/>
                  </a:lnTo>
                  <a:lnTo>
                    <a:pt x="100697" y="358507"/>
                  </a:lnTo>
                  <a:lnTo>
                    <a:pt x="62575" y="331659"/>
                  </a:lnTo>
                  <a:lnTo>
                    <a:pt x="32104" y="296335"/>
                  </a:lnTo>
                  <a:lnTo>
                    <a:pt x="11130" y="254666"/>
                  </a:lnTo>
                  <a:lnTo>
                    <a:pt x="915" y="209172"/>
                  </a:lnTo>
                  <a:lnTo>
                    <a:pt x="0" y="190499"/>
                  </a:lnTo>
                  <a:lnTo>
                    <a:pt x="228" y="181140"/>
                  </a:lnTo>
                  <a:lnTo>
                    <a:pt x="8200" y="135199"/>
                  </a:lnTo>
                  <a:lnTo>
                    <a:pt x="27095" y="92571"/>
                  </a:lnTo>
                  <a:lnTo>
                    <a:pt x="55796" y="55795"/>
                  </a:lnTo>
                  <a:lnTo>
                    <a:pt x="92572" y="27094"/>
                  </a:lnTo>
                  <a:lnTo>
                    <a:pt x="135199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4"/>
                  </a:lnTo>
                  <a:lnTo>
                    <a:pt x="325203" y="55795"/>
                  </a:lnTo>
                  <a:lnTo>
                    <a:pt x="353904" y="92571"/>
                  </a:lnTo>
                  <a:lnTo>
                    <a:pt x="372799" y="135199"/>
                  </a:lnTo>
                  <a:lnTo>
                    <a:pt x="380771" y="181140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9"/>
                  </a:lnTo>
                  <a:lnTo>
                    <a:pt x="353904" y="288426"/>
                  </a:lnTo>
                  <a:lnTo>
                    <a:pt x="325203" y="325203"/>
                  </a:lnTo>
                  <a:lnTo>
                    <a:pt x="288427" y="353903"/>
                  </a:lnTo>
                  <a:lnTo>
                    <a:pt x="245799" y="372798"/>
                  </a:lnTo>
                  <a:lnTo>
                    <a:pt x="199858" y="380770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4AF37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981986" y="5020157"/>
            <a:ext cx="4953000" cy="647700"/>
            <a:chOff x="914399" y="5600699"/>
            <a:chExt cx="4953000" cy="647700"/>
          </a:xfrm>
        </p:grpSpPr>
        <p:sp>
          <p:nvSpPr>
            <p:cNvPr id="20" name="object 20"/>
            <p:cNvSpPr/>
            <p:nvPr/>
          </p:nvSpPr>
          <p:spPr>
            <a:xfrm>
              <a:off x="914399" y="5600699"/>
              <a:ext cx="4953000" cy="647700"/>
            </a:xfrm>
            <a:custGeom>
              <a:avLst/>
              <a:gdLst/>
              <a:ahLst/>
              <a:cxnLst/>
              <a:rect l="l" t="t" r="r" b="b"/>
              <a:pathLst>
                <a:path w="4953000" h="647700">
                  <a:moveTo>
                    <a:pt x="4881802" y="647699"/>
                  </a:moveTo>
                  <a:lnTo>
                    <a:pt x="71196" y="647699"/>
                  </a:lnTo>
                  <a:lnTo>
                    <a:pt x="66241" y="647211"/>
                  </a:lnTo>
                  <a:lnTo>
                    <a:pt x="29705" y="632077"/>
                  </a:lnTo>
                  <a:lnTo>
                    <a:pt x="3885" y="596036"/>
                  </a:lnTo>
                  <a:lnTo>
                    <a:pt x="0" y="576503"/>
                  </a:lnTo>
                  <a:lnTo>
                    <a:pt x="0" y="571499"/>
                  </a:lnTo>
                  <a:lnTo>
                    <a:pt x="0" y="71196"/>
                  </a:lnTo>
                  <a:lnTo>
                    <a:pt x="15621" y="29705"/>
                  </a:lnTo>
                  <a:lnTo>
                    <a:pt x="51661" y="3885"/>
                  </a:lnTo>
                  <a:lnTo>
                    <a:pt x="71196" y="0"/>
                  </a:lnTo>
                  <a:lnTo>
                    <a:pt x="4881802" y="0"/>
                  </a:lnTo>
                  <a:lnTo>
                    <a:pt x="4923293" y="15621"/>
                  </a:lnTo>
                  <a:lnTo>
                    <a:pt x="4949113" y="51661"/>
                  </a:lnTo>
                  <a:lnTo>
                    <a:pt x="4952999" y="71196"/>
                  </a:lnTo>
                  <a:lnTo>
                    <a:pt x="4952999" y="576503"/>
                  </a:lnTo>
                  <a:lnTo>
                    <a:pt x="4937376" y="617993"/>
                  </a:lnTo>
                  <a:lnTo>
                    <a:pt x="4901337" y="643812"/>
                  </a:lnTo>
                  <a:lnTo>
                    <a:pt x="4886757" y="647211"/>
                  </a:lnTo>
                  <a:lnTo>
                    <a:pt x="4881802" y="64769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28699" y="573404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8"/>
                  </a:lnTo>
                  <a:lnTo>
                    <a:pt x="100697" y="358507"/>
                  </a:lnTo>
                  <a:lnTo>
                    <a:pt x="62575" y="331658"/>
                  </a:lnTo>
                  <a:lnTo>
                    <a:pt x="32104" y="296335"/>
                  </a:lnTo>
                  <a:lnTo>
                    <a:pt x="11130" y="254666"/>
                  </a:lnTo>
                  <a:lnTo>
                    <a:pt x="915" y="209172"/>
                  </a:lnTo>
                  <a:lnTo>
                    <a:pt x="0" y="190499"/>
                  </a:lnTo>
                  <a:lnTo>
                    <a:pt x="228" y="181140"/>
                  </a:lnTo>
                  <a:lnTo>
                    <a:pt x="8200" y="135198"/>
                  </a:lnTo>
                  <a:lnTo>
                    <a:pt x="27095" y="92571"/>
                  </a:lnTo>
                  <a:lnTo>
                    <a:pt x="55796" y="55795"/>
                  </a:lnTo>
                  <a:lnTo>
                    <a:pt x="92572" y="27094"/>
                  </a:lnTo>
                  <a:lnTo>
                    <a:pt x="135199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4"/>
                  </a:lnTo>
                  <a:lnTo>
                    <a:pt x="325203" y="55795"/>
                  </a:lnTo>
                  <a:lnTo>
                    <a:pt x="353904" y="92571"/>
                  </a:lnTo>
                  <a:lnTo>
                    <a:pt x="372799" y="135198"/>
                  </a:lnTo>
                  <a:lnTo>
                    <a:pt x="380771" y="181140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8"/>
                  </a:lnTo>
                  <a:lnTo>
                    <a:pt x="353904" y="288426"/>
                  </a:lnTo>
                  <a:lnTo>
                    <a:pt x="325203" y="325203"/>
                  </a:lnTo>
                  <a:lnTo>
                    <a:pt x="288427" y="353903"/>
                  </a:lnTo>
                  <a:lnTo>
                    <a:pt x="245799" y="372798"/>
                  </a:lnTo>
                  <a:lnTo>
                    <a:pt x="199858" y="380770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4AF37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854986" y="813335"/>
            <a:ext cx="185864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sz="1600" b="1" spc="-75" dirty="0">
                <a:solidFill>
                  <a:srgbClr val="D4AF37"/>
                </a:solidFill>
                <a:latin typeface="Montserrat SemiBold"/>
                <a:cs typeface="Montserrat SemiBold"/>
              </a:rPr>
              <a:t>OBJECTIFS</a:t>
            </a:r>
            <a:r>
              <a:rPr sz="1600" b="1" spc="30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600" b="1" spc="-75" dirty="0">
                <a:solidFill>
                  <a:srgbClr val="D4AF37"/>
                </a:solidFill>
                <a:latin typeface="Montserrat SemiBold"/>
                <a:cs typeface="Montserrat SemiBold"/>
              </a:rPr>
              <a:t>SMART</a:t>
            </a:r>
            <a:endParaRPr sz="1600">
              <a:latin typeface="Montserrat SemiBold"/>
              <a:cs typeface="Montserrat SemiBold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69287" y="1164412"/>
            <a:ext cx="4968875" cy="686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15399"/>
              </a:lnSpc>
              <a:spcBef>
                <a:spcPts val="95"/>
              </a:spcBef>
            </a:pP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Notre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approche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se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base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sur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des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objectifs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clairement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définis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35" dirty="0">
                <a:solidFill>
                  <a:srgbClr val="FFFFFF"/>
                </a:solidFill>
                <a:latin typeface="Montserrat"/>
                <a:cs typeface="Montserrat"/>
              </a:rPr>
              <a:t>selon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la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méthode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90" dirty="0">
                <a:solidFill>
                  <a:srgbClr val="FFFFFF"/>
                </a:solidFill>
                <a:latin typeface="Montserrat"/>
                <a:cs typeface="Montserrat"/>
              </a:rPr>
              <a:t>SMART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pour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garantir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des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résultats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mesurables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et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pertinents.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19318" y="2233455"/>
            <a:ext cx="135255" cy="234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1">
              <a:spcBef>
                <a:spcPts val="90"/>
              </a:spcBef>
            </a:pPr>
            <a:r>
              <a:rPr sz="1450" b="1" spc="-50" dirty="0">
                <a:solidFill>
                  <a:srgbClr val="D4AF37"/>
                </a:solidFill>
                <a:latin typeface="Montserrat"/>
                <a:cs typeface="Montserrat"/>
              </a:rPr>
              <a:t>S</a:t>
            </a:r>
            <a:endParaRPr sz="1450">
              <a:latin typeface="Montserrat"/>
              <a:cs typeface="Montserra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16986" y="2103259"/>
            <a:ext cx="2374265" cy="460382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1">
              <a:spcBef>
                <a:spcPts val="390"/>
              </a:spcBef>
            </a:pPr>
            <a:r>
              <a:rPr sz="1350" b="1" spc="-10" dirty="0">
                <a:solidFill>
                  <a:srgbClr val="FFFFFF"/>
                </a:solidFill>
                <a:latin typeface="Montserrat"/>
                <a:cs typeface="Montserrat"/>
              </a:rPr>
              <a:t>Spécifiques</a:t>
            </a:r>
            <a:endParaRPr sz="1350">
              <a:latin typeface="Montserrat"/>
              <a:cs typeface="Montserrat"/>
            </a:endParaRPr>
          </a:p>
          <a:p>
            <a:pPr marL="12701">
              <a:spcBef>
                <a:spcPts val="229"/>
              </a:spcBef>
            </a:pPr>
            <a:r>
              <a:rPr sz="1150" spc="-65" dirty="0">
                <a:solidFill>
                  <a:srgbClr val="FFFFFF"/>
                </a:solidFill>
                <a:latin typeface="Montserrat"/>
                <a:cs typeface="Montserrat"/>
              </a:rPr>
              <a:t>Ciblés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FFFFFF"/>
                </a:solidFill>
                <a:latin typeface="Montserrat"/>
                <a:cs typeface="Montserrat"/>
              </a:rPr>
              <a:t>et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0" dirty="0">
                <a:solidFill>
                  <a:srgbClr val="FFFFFF"/>
                </a:solidFill>
                <a:latin typeface="Montserrat"/>
                <a:cs typeface="Montserrat"/>
              </a:rPr>
              <a:t>précis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FFFFFF"/>
                </a:solidFill>
                <a:latin typeface="Montserrat"/>
                <a:cs typeface="Montserrat"/>
              </a:rPr>
              <a:t>pour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FFFFFF"/>
                </a:solidFill>
                <a:latin typeface="Montserrat"/>
                <a:cs typeface="Montserrat"/>
              </a:rPr>
              <a:t>chaque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30" dirty="0">
                <a:solidFill>
                  <a:srgbClr val="FFFFFF"/>
                </a:solidFill>
                <a:latin typeface="Montserrat"/>
                <a:cs typeface="Montserrat"/>
              </a:rPr>
              <a:t>action</a:t>
            </a:r>
            <a:endParaRPr sz="1150">
              <a:latin typeface="Montserrat"/>
              <a:cs typeface="Montserra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92082" y="2976405"/>
            <a:ext cx="189230" cy="234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1">
              <a:spcBef>
                <a:spcPts val="90"/>
              </a:spcBef>
            </a:pPr>
            <a:r>
              <a:rPr sz="1450" b="1" spc="-50" dirty="0">
                <a:solidFill>
                  <a:srgbClr val="D4AF37"/>
                </a:solidFill>
                <a:latin typeface="Montserrat"/>
                <a:cs typeface="Montserrat"/>
              </a:rPr>
              <a:t>M</a:t>
            </a:r>
            <a:endParaRPr sz="1450">
              <a:latin typeface="Montserrat"/>
              <a:cs typeface="Montserra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16986" y="2846210"/>
            <a:ext cx="2766060" cy="460382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1">
              <a:spcBef>
                <a:spcPts val="390"/>
              </a:spcBef>
            </a:pPr>
            <a:r>
              <a:rPr sz="1350" b="1" spc="-10" dirty="0">
                <a:solidFill>
                  <a:srgbClr val="FFFFFF"/>
                </a:solidFill>
                <a:latin typeface="Montserrat"/>
                <a:cs typeface="Montserrat"/>
              </a:rPr>
              <a:t>Mesurables</a:t>
            </a:r>
            <a:endParaRPr sz="1350">
              <a:latin typeface="Montserrat"/>
              <a:cs typeface="Montserrat"/>
            </a:endParaRPr>
          </a:p>
          <a:p>
            <a:pPr marL="12701">
              <a:spcBef>
                <a:spcPts val="229"/>
              </a:spcBef>
            </a:pPr>
            <a:r>
              <a:rPr sz="1150" spc="-70" dirty="0">
                <a:solidFill>
                  <a:srgbClr val="FFFFFF"/>
                </a:solidFill>
                <a:latin typeface="Montserrat"/>
                <a:cs typeface="Montserrat"/>
              </a:rPr>
              <a:t>KPIs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55" dirty="0">
                <a:solidFill>
                  <a:srgbClr val="FFFFFF"/>
                </a:solidFill>
                <a:latin typeface="Montserrat"/>
                <a:cs typeface="Montserrat"/>
              </a:rPr>
              <a:t>définis</a:t>
            </a:r>
            <a:r>
              <a:rPr sz="11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FFFFFF"/>
                </a:solidFill>
                <a:latin typeface="Montserrat"/>
                <a:cs typeface="Montserrat"/>
              </a:rPr>
              <a:t>pour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FFFFFF"/>
                </a:solidFill>
                <a:latin typeface="Montserrat"/>
                <a:cs typeface="Montserrat"/>
              </a:rPr>
              <a:t>suivre</a:t>
            </a:r>
            <a:r>
              <a:rPr sz="11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55" dirty="0">
                <a:solidFill>
                  <a:srgbClr val="FFFFFF"/>
                </a:solidFill>
                <a:latin typeface="Montserrat"/>
                <a:cs typeface="Montserrat"/>
              </a:rPr>
              <a:t>les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55" dirty="0">
                <a:solidFill>
                  <a:srgbClr val="FFFFFF"/>
                </a:solidFill>
                <a:latin typeface="Montserrat"/>
                <a:cs typeface="Montserrat"/>
              </a:rPr>
              <a:t>performances</a:t>
            </a:r>
            <a:endParaRPr sz="1150">
              <a:latin typeface="Montserrat"/>
              <a:cs typeface="Montserra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08304" y="3719355"/>
            <a:ext cx="156845" cy="234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1">
              <a:spcBef>
                <a:spcPts val="90"/>
              </a:spcBef>
            </a:pPr>
            <a:r>
              <a:rPr sz="1450" b="1" spc="-50" dirty="0">
                <a:solidFill>
                  <a:srgbClr val="D4AF37"/>
                </a:solidFill>
                <a:latin typeface="Montserrat"/>
                <a:cs typeface="Montserrat"/>
              </a:rPr>
              <a:t>A</a:t>
            </a:r>
            <a:endParaRPr sz="1450">
              <a:latin typeface="Montserrat"/>
              <a:cs typeface="Montserra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16986" y="3589160"/>
            <a:ext cx="2861310" cy="460382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1">
              <a:spcBef>
                <a:spcPts val="390"/>
              </a:spcBef>
            </a:pPr>
            <a:r>
              <a:rPr sz="1350" b="1" spc="-20" dirty="0">
                <a:solidFill>
                  <a:srgbClr val="FFFFFF"/>
                </a:solidFill>
                <a:latin typeface="Montserrat"/>
                <a:cs typeface="Montserrat"/>
              </a:rPr>
              <a:t>Atteignables</a:t>
            </a:r>
            <a:endParaRPr sz="1350">
              <a:latin typeface="Montserrat"/>
              <a:cs typeface="Montserrat"/>
            </a:endParaRPr>
          </a:p>
          <a:p>
            <a:pPr marL="12701">
              <a:spcBef>
                <a:spcPts val="229"/>
              </a:spcBef>
            </a:pPr>
            <a:r>
              <a:rPr sz="1150" spc="-65" dirty="0">
                <a:solidFill>
                  <a:srgbClr val="FFFFFF"/>
                </a:solidFill>
                <a:latin typeface="Montserrat"/>
                <a:cs typeface="Montserrat"/>
              </a:rPr>
              <a:t>Réalisables</a:t>
            </a:r>
            <a:r>
              <a:rPr sz="11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80" dirty="0">
                <a:solidFill>
                  <a:srgbClr val="FFFFFF"/>
                </a:solidFill>
                <a:latin typeface="Montserrat"/>
                <a:cs typeface="Montserrat"/>
              </a:rPr>
              <a:t>avec</a:t>
            </a:r>
            <a:r>
              <a:rPr sz="115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55" dirty="0">
                <a:solidFill>
                  <a:srgbClr val="FFFFFF"/>
                </a:solidFill>
                <a:latin typeface="Montserrat"/>
                <a:cs typeface="Montserrat"/>
              </a:rPr>
              <a:t>les</a:t>
            </a:r>
            <a:r>
              <a:rPr sz="11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FFFFFF"/>
                </a:solidFill>
                <a:latin typeface="Montserrat"/>
                <a:cs typeface="Montserrat"/>
              </a:rPr>
              <a:t>ressources</a:t>
            </a:r>
            <a:r>
              <a:rPr sz="115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40" dirty="0">
                <a:solidFill>
                  <a:srgbClr val="FFFFFF"/>
                </a:solidFill>
                <a:latin typeface="Montserrat"/>
                <a:cs typeface="Montserrat"/>
              </a:rPr>
              <a:t>disponibles</a:t>
            </a:r>
            <a:endParaRPr sz="1150">
              <a:latin typeface="Montserrat"/>
              <a:cs typeface="Montserra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10983" y="4462305"/>
            <a:ext cx="151765" cy="234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1">
              <a:spcBef>
                <a:spcPts val="90"/>
              </a:spcBef>
            </a:pPr>
            <a:r>
              <a:rPr sz="1450" b="1" spc="-50" dirty="0">
                <a:solidFill>
                  <a:srgbClr val="D4AF37"/>
                </a:solidFill>
                <a:latin typeface="Montserrat"/>
                <a:cs typeface="Montserrat"/>
              </a:rPr>
              <a:t>R</a:t>
            </a:r>
            <a:endParaRPr sz="1450">
              <a:latin typeface="Montserrat"/>
              <a:cs typeface="Montserra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16986" y="4332110"/>
            <a:ext cx="3082925" cy="460382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1">
              <a:spcBef>
                <a:spcPts val="390"/>
              </a:spcBef>
            </a:pPr>
            <a:r>
              <a:rPr sz="1350" b="1" spc="-10" dirty="0">
                <a:solidFill>
                  <a:srgbClr val="FFFFFF"/>
                </a:solidFill>
                <a:latin typeface="Montserrat"/>
                <a:cs typeface="Montserrat"/>
              </a:rPr>
              <a:t>Réalistes</a:t>
            </a:r>
            <a:endParaRPr sz="1350">
              <a:latin typeface="Montserrat"/>
              <a:cs typeface="Montserrat"/>
            </a:endParaRPr>
          </a:p>
          <a:p>
            <a:pPr marL="12701">
              <a:spcBef>
                <a:spcPts val="229"/>
              </a:spcBef>
            </a:pPr>
            <a:r>
              <a:rPr sz="1150" spc="-80" dirty="0">
                <a:solidFill>
                  <a:srgbClr val="FFFFFF"/>
                </a:solidFill>
                <a:latin typeface="Montserrat"/>
                <a:cs typeface="Montserrat"/>
              </a:rPr>
              <a:t>En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FFFFFF"/>
                </a:solidFill>
                <a:latin typeface="Montserrat"/>
                <a:cs typeface="Montserrat"/>
              </a:rPr>
              <a:t>adéquation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80" dirty="0">
                <a:solidFill>
                  <a:srgbClr val="FFFFFF"/>
                </a:solidFill>
                <a:latin typeface="Montserrat"/>
                <a:cs typeface="Montserrat"/>
              </a:rPr>
              <a:t>avec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votre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FFFFFF"/>
                </a:solidFill>
                <a:latin typeface="Montserrat"/>
                <a:cs typeface="Montserrat"/>
              </a:rPr>
              <a:t>stratégie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40" dirty="0">
                <a:solidFill>
                  <a:srgbClr val="FFFFFF"/>
                </a:solidFill>
                <a:latin typeface="Montserrat"/>
                <a:cs typeface="Montserrat"/>
              </a:rPr>
              <a:t>marketing</a:t>
            </a:r>
            <a:endParaRPr sz="1150">
              <a:latin typeface="Montserrat"/>
              <a:cs typeface="Montserrat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21104" y="5205255"/>
            <a:ext cx="131445" cy="234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1">
              <a:spcBef>
                <a:spcPts val="90"/>
              </a:spcBef>
            </a:pPr>
            <a:r>
              <a:rPr sz="1450" b="1" spc="-50" dirty="0">
                <a:solidFill>
                  <a:srgbClr val="D4AF37"/>
                </a:solidFill>
                <a:latin typeface="Montserrat"/>
                <a:cs typeface="Montserrat"/>
              </a:rPr>
              <a:t>T</a:t>
            </a:r>
            <a:endParaRPr sz="1450">
              <a:latin typeface="Montserrat"/>
              <a:cs typeface="Montserra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16986" y="5075060"/>
            <a:ext cx="2624455" cy="460382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1">
              <a:spcBef>
                <a:spcPts val="390"/>
              </a:spcBef>
            </a:pPr>
            <a:r>
              <a:rPr sz="1350" b="1" spc="-10" dirty="0">
                <a:solidFill>
                  <a:srgbClr val="FFFFFF"/>
                </a:solidFill>
                <a:latin typeface="Montserrat"/>
                <a:cs typeface="Montserrat"/>
              </a:rPr>
              <a:t>Temporels</a:t>
            </a:r>
            <a:endParaRPr sz="1350">
              <a:latin typeface="Montserrat"/>
              <a:cs typeface="Montserrat"/>
            </a:endParaRPr>
          </a:p>
          <a:p>
            <a:pPr marL="12701">
              <a:spcBef>
                <a:spcPts val="229"/>
              </a:spcBef>
            </a:pPr>
            <a:r>
              <a:rPr sz="1150" spc="-65" dirty="0">
                <a:solidFill>
                  <a:srgbClr val="FFFFFF"/>
                </a:solidFill>
                <a:latin typeface="Montserrat"/>
                <a:cs typeface="Montserrat"/>
              </a:rPr>
              <a:t>Calendrier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0" dirty="0">
                <a:solidFill>
                  <a:srgbClr val="FFFFFF"/>
                </a:solidFill>
                <a:latin typeface="Montserrat"/>
                <a:cs typeface="Montserrat"/>
              </a:rPr>
              <a:t>précis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FFFFFF"/>
                </a:solidFill>
                <a:latin typeface="Montserrat"/>
                <a:cs typeface="Montserrat"/>
              </a:rPr>
              <a:t>et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échéances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30" dirty="0">
                <a:solidFill>
                  <a:srgbClr val="FFFFFF"/>
                </a:solidFill>
                <a:latin typeface="Montserrat"/>
                <a:cs typeface="Montserrat"/>
              </a:rPr>
              <a:t>définies</a:t>
            </a:r>
            <a:endParaRPr sz="1150">
              <a:latin typeface="Montserrat"/>
              <a:cs typeface="Montserrat"/>
            </a:endParaRPr>
          </a:p>
        </p:txBody>
      </p:sp>
      <p:pic>
        <p:nvPicPr>
          <p:cNvPr id="34" name="object 3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92187" y="879165"/>
            <a:ext cx="190499" cy="166687"/>
          </a:xfrm>
          <a:prstGeom prst="rect">
            <a:avLst/>
          </a:prstGeom>
        </p:spPr>
      </p:pic>
      <p:sp>
        <p:nvSpPr>
          <p:cNvPr id="35" name="object 35"/>
          <p:cNvSpPr txBox="1"/>
          <p:nvPr/>
        </p:nvSpPr>
        <p:spPr>
          <a:xfrm>
            <a:off x="6569986" y="813335"/>
            <a:ext cx="222250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>
              <a:spcBef>
                <a:spcPts val="100"/>
              </a:spcBef>
            </a:pPr>
            <a:r>
              <a:rPr sz="1600" b="1" spc="-90" dirty="0">
                <a:solidFill>
                  <a:srgbClr val="D4AF37"/>
                </a:solidFill>
                <a:latin typeface="Montserrat SemiBold"/>
                <a:cs typeface="Montserrat SemiBold"/>
              </a:rPr>
              <a:t>EXEMPLES</a:t>
            </a:r>
            <a:r>
              <a:rPr sz="1600" b="1" spc="45" dirty="0">
                <a:solidFill>
                  <a:srgbClr val="D4AF37"/>
                </a:solidFill>
                <a:latin typeface="Montserrat SemiBold"/>
                <a:cs typeface="Montserrat SemiBold"/>
              </a:rPr>
              <a:t> </a:t>
            </a:r>
            <a:r>
              <a:rPr sz="1600" b="1" spc="-85" dirty="0">
                <a:solidFill>
                  <a:srgbClr val="D4AF37"/>
                </a:solidFill>
                <a:latin typeface="Montserrat SemiBold"/>
                <a:cs typeface="Montserrat SemiBold"/>
              </a:rPr>
              <a:t>CONCRETS</a:t>
            </a:r>
            <a:endParaRPr sz="1600">
              <a:latin typeface="Montserrat SemiBold"/>
              <a:cs typeface="Montserrat SemiBold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684288" y="1164412"/>
            <a:ext cx="4474845" cy="4560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15399"/>
              </a:lnSpc>
              <a:spcBef>
                <a:spcPts val="95"/>
              </a:spcBef>
            </a:pP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Voici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des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exemples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d'objectifs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que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nous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pouvons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atteindre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ensemble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grâce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à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notre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partenariat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: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696986" y="1819757"/>
            <a:ext cx="4953000" cy="1123950"/>
          </a:xfrm>
          <a:custGeom>
            <a:avLst/>
            <a:gdLst/>
            <a:ahLst/>
            <a:cxnLst/>
            <a:rect l="l" t="t" r="r" b="b"/>
            <a:pathLst>
              <a:path w="4953000" h="1123950">
                <a:moveTo>
                  <a:pt x="4881803" y="1123949"/>
                </a:moveTo>
                <a:lnTo>
                  <a:pt x="71196" y="1123949"/>
                </a:lnTo>
                <a:lnTo>
                  <a:pt x="66241" y="1123461"/>
                </a:lnTo>
                <a:lnTo>
                  <a:pt x="29705" y="1108327"/>
                </a:lnTo>
                <a:lnTo>
                  <a:pt x="3885" y="1072287"/>
                </a:lnTo>
                <a:lnTo>
                  <a:pt x="0" y="1052753"/>
                </a:lnTo>
                <a:lnTo>
                  <a:pt x="0" y="1047749"/>
                </a:lnTo>
                <a:lnTo>
                  <a:pt x="0" y="71196"/>
                </a:lnTo>
                <a:lnTo>
                  <a:pt x="15621" y="29705"/>
                </a:lnTo>
                <a:lnTo>
                  <a:pt x="51661" y="3885"/>
                </a:lnTo>
                <a:lnTo>
                  <a:pt x="71196" y="0"/>
                </a:lnTo>
                <a:lnTo>
                  <a:pt x="4881803" y="0"/>
                </a:lnTo>
                <a:lnTo>
                  <a:pt x="4923292" y="15621"/>
                </a:lnTo>
                <a:lnTo>
                  <a:pt x="4949112" y="51661"/>
                </a:lnTo>
                <a:lnTo>
                  <a:pt x="4952999" y="71196"/>
                </a:lnTo>
                <a:lnTo>
                  <a:pt x="4952999" y="1052753"/>
                </a:lnTo>
                <a:lnTo>
                  <a:pt x="4937376" y="1094244"/>
                </a:lnTo>
                <a:lnTo>
                  <a:pt x="4901337" y="1120063"/>
                </a:lnTo>
                <a:lnTo>
                  <a:pt x="4886757" y="1123461"/>
                </a:lnTo>
                <a:lnTo>
                  <a:pt x="4881803" y="1123949"/>
                </a:lnTo>
                <a:close/>
              </a:path>
            </a:pathLst>
          </a:custGeom>
          <a:solidFill>
            <a:srgbClr val="FFFFFF">
              <a:alpha val="50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6836688" y="1962837"/>
            <a:ext cx="649605" cy="3077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1">
              <a:spcBef>
                <a:spcPts val="120"/>
              </a:spcBef>
            </a:pPr>
            <a:r>
              <a:rPr sz="1900" b="1" spc="-70" dirty="0">
                <a:solidFill>
                  <a:srgbClr val="D4AF37"/>
                </a:solidFill>
                <a:latin typeface="Montserrat"/>
                <a:cs typeface="Montserrat"/>
              </a:rPr>
              <a:t>+20%</a:t>
            </a:r>
            <a:endParaRPr sz="1900">
              <a:latin typeface="Montserrat"/>
              <a:cs typeface="Montserra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836688" y="2350833"/>
            <a:ext cx="3598545" cy="4016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14100"/>
              </a:lnSpc>
              <a:spcBef>
                <a:spcPts val="95"/>
              </a:spcBef>
            </a:pP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Augmentation</a:t>
            </a:r>
            <a:r>
              <a:rPr sz="115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FFFFFF"/>
                </a:solidFill>
                <a:latin typeface="Montserrat"/>
                <a:cs typeface="Montserrat"/>
              </a:rPr>
              <a:t>des</a:t>
            </a:r>
            <a:r>
              <a:rPr sz="115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FFFFFF"/>
                </a:solidFill>
                <a:latin typeface="Montserrat"/>
                <a:cs typeface="Montserrat"/>
              </a:rPr>
              <a:t>mentions</a:t>
            </a:r>
            <a:r>
              <a:rPr sz="115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dans</a:t>
            </a:r>
            <a:r>
              <a:rPr sz="115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0" dirty="0">
                <a:solidFill>
                  <a:srgbClr val="FFFFFF"/>
                </a:solidFill>
                <a:latin typeface="Montserrat"/>
                <a:cs typeface="Montserrat"/>
              </a:rPr>
              <a:t>la</a:t>
            </a:r>
            <a:r>
              <a:rPr sz="115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FFFFFF"/>
                </a:solidFill>
                <a:latin typeface="Montserrat"/>
                <a:cs typeface="Montserrat"/>
              </a:rPr>
              <a:t>presse</a:t>
            </a:r>
            <a:r>
              <a:rPr sz="115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FFFFFF"/>
                </a:solidFill>
                <a:latin typeface="Montserrat"/>
                <a:cs typeface="Montserrat"/>
              </a:rPr>
              <a:t>locale</a:t>
            </a:r>
            <a:r>
              <a:rPr sz="115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25" dirty="0">
                <a:solidFill>
                  <a:srgbClr val="FFFFFF"/>
                </a:solidFill>
                <a:latin typeface="Montserrat"/>
                <a:cs typeface="Montserrat"/>
              </a:rPr>
              <a:t>sur </a:t>
            </a: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une</a:t>
            </a:r>
            <a:r>
              <a:rPr sz="115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FFFFFF"/>
                </a:solidFill>
                <a:latin typeface="Montserrat"/>
                <a:cs typeface="Montserrat"/>
              </a:rPr>
              <a:t>période</a:t>
            </a:r>
            <a:r>
              <a:rPr sz="115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15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FFFFFF"/>
                </a:solidFill>
                <a:latin typeface="Montserrat"/>
                <a:cs typeface="Montserrat"/>
              </a:rPr>
              <a:t>6</a:t>
            </a:r>
            <a:r>
              <a:rPr sz="115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20" dirty="0">
                <a:solidFill>
                  <a:srgbClr val="FFFFFF"/>
                </a:solidFill>
                <a:latin typeface="Montserrat"/>
                <a:cs typeface="Montserrat"/>
              </a:rPr>
              <a:t>mois</a:t>
            </a:r>
            <a:endParaRPr sz="1150">
              <a:latin typeface="Montserrat"/>
              <a:cs typeface="Montserrat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1154686" y="2231715"/>
            <a:ext cx="342900" cy="300355"/>
          </a:xfrm>
          <a:custGeom>
            <a:avLst/>
            <a:gdLst/>
            <a:ahLst/>
            <a:cxnLst/>
            <a:rect l="l" t="t" r="r" b="b"/>
            <a:pathLst>
              <a:path w="342900" h="300355">
                <a:moveTo>
                  <a:pt x="93694" y="267890"/>
                </a:moveTo>
                <a:lnTo>
                  <a:pt x="57127" y="267890"/>
                </a:lnTo>
                <a:lnTo>
                  <a:pt x="64293" y="260724"/>
                </a:lnTo>
                <a:lnTo>
                  <a:pt x="64293" y="48220"/>
                </a:lnTo>
                <a:lnTo>
                  <a:pt x="68079" y="29440"/>
                </a:lnTo>
                <a:lnTo>
                  <a:pt x="78408" y="14114"/>
                </a:lnTo>
                <a:lnTo>
                  <a:pt x="93734" y="3786"/>
                </a:lnTo>
                <a:lnTo>
                  <a:pt x="112514" y="0"/>
                </a:lnTo>
                <a:lnTo>
                  <a:pt x="294679" y="0"/>
                </a:lnTo>
                <a:lnTo>
                  <a:pt x="313459" y="3786"/>
                </a:lnTo>
                <a:lnTo>
                  <a:pt x="328785" y="14114"/>
                </a:lnTo>
                <a:lnTo>
                  <a:pt x="339113" y="29440"/>
                </a:lnTo>
                <a:lnTo>
                  <a:pt x="339659" y="32146"/>
                </a:lnTo>
                <a:lnTo>
                  <a:pt x="103606" y="32146"/>
                </a:lnTo>
                <a:lnTo>
                  <a:pt x="96440" y="39312"/>
                </a:lnTo>
                <a:lnTo>
                  <a:pt x="96440" y="257442"/>
                </a:lnTo>
                <a:lnTo>
                  <a:pt x="95503" y="262867"/>
                </a:lnTo>
                <a:lnTo>
                  <a:pt x="93694" y="267890"/>
                </a:lnTo>
                <a:close/>
              </a:path>
              <a:path w="342900" h="300355">
                <a:moveTo>
                  <a:pt x="339659" y="267890"/>
                </a:moveTo>
                <a:lnTo>
                  <a:pt x="303587" y="267890"/>
                </a:lnTo>
                <a:lnTo>
                  <a:pt x="310753" y="260724"/>
                </a:lnTo>
                <a:lnTo>
                  <a:pt x="310753" y="39312"/>
                </a:lnTo>
                <a:lnTo>
                  <a:pt x="303587" y="32146"/>
                </a:lnTo>
                <a:lnTo>
                  <a:pt x="339659" y="32146"/>
                </a:lnTo>
                <a:lnTo>
                  <a:pt x="342899" y="48220"/>
                </a:lnTo>
                <a:lnTo>
                  <a:pt x="342899" y="251817"/>
                </a:lnTo>
                <a:lnTo>
                  <a:pt x="339659" y="267890"/>
                </a:lnTo>
                <a:close/>
              </a:path>
              <a:path w="342900" h="300355">
                <a:moveTo>
                  <a:pt x="294679" y="300037"/>
                </a:moveTo>
                <a:lnTo>
                  <a:pt x="48220" y="300037"/>
                </a:lnTo>
                <a:lnTo>
                  <a:pt x="29440" y="296251"/>
                </a:lnTo>
                <a:lnTo>
                  <a:pt x="14114" y="285923"/>
                </a:lnTo>
                <a:lnTo>
                  <a:pt x="3786" y="270596"/>
                </a:lnTo>
                <a:lnTo>
                  <a:pt x="0" y="251817"/>
                </a:lnTo>
                <a:lnTo>
                  <a:pt x="0" y="44670"/>
                </a:lnTo>
                <a:lnTo>
                  <a:pt x="7166" y="37504"/>
                </a:lnTo>
                <a:lnTo>
                  <a:pt x="24980" y="37504"/>
                </a:lnTo>
                <a:lnTo>
                  <a:pt x="32146" y="44670"/>
                </a:lnTo>
                <a:lnTo>
                  <a:pt x="32146" y="260724"/>
                </a:lnTo>
                <a:lnTo>
                  <a:pt x="39312" y="267890"/>
                </a:lnTo>
                <a:lnTo>
                  <a:pt x="339659" y="267890"/>
                </a:lnTo>
                <a:lnTo>
                  <a:pt x="339113" y="270596"/>
                </a:lnTo>
                <a:lnTo>
                  <a:pt x="328785" y="285923"/>
                </a:lnTo>
                <a:lnTo>
                  <a:pt x="313459" y="296251"/>
                </a:lnTo>
                <a:lnTo>
                  <a:pt x="294679" y="300037"/>
                </a:lnTo>
                <a:close/>
              </a:path>
              <a:path w="342900" h="300355">
                <a:moveTo>
                  <a:pt x="207146" y="139303"/>
                </a:moveTo>
                <a:lnTo>
                  <a:pt x="125037" y="139303"/>
                </a:lnTo>
                <a:lnTo>
                  <a:pt x="117871" y="132137"/>
                </a:lnTo>
                <a:lnTo>
                  <a:pt x="117871" y="60744"/>
                </a:lnTo>
                <a:lnTo>
                  <a:pt x="125037" y="53578"/>
                </a:lnTo>
                <a:lnTo>
                  <a:pt x="207146" y="53578"/>
                </a:lnTo>
                <a:lnTo>
                  <a:pt x="214312" y="60744"/>
                </a:lnTo>
                <a:lnTo>
                  <a:pt x="214312" y="132137"/>
                </a:lnTo>
                <a:lnTo>
                  <a:pt x="207146" y="139303"/>
                </a:lnTo>
                <a:close/>
              </a:path>
              <a:path w="342900" h="300355">
                <a:moveTo>
                  <a:pt x="282155" y="85724"/>
                </a:moveTo>
                <a:lnTo>
                  <a:pt x="242909" y="85724"/>
                </a:lnTo>
                <a:lnTo>
                  <a:pt x="235743" y="78558"/>
                </a:lnTo>
                <a:lnTo>
                  <a:pt x="235743" y="60744"/>
                </a:lnTo>
                <a:lnTo>
                  <a:pt x="242909" y="53578"/>
                </a:lnTo>
                <a:lnTo>
                  <a:pt x="282155" y="53578"/>
                </a:lnTo>
                <a:lnTo>
                  <a:pt x="289321" y="60744"/>
                </a:lnTo>
                <a:lnTo>
                  <a:pt x="289321" y="78558"/>
                </a:lnTo>
                <a:lnTo>
                  <a:pt x="282155" y="85724"/>
                </a:lnTo>
                <a:close/>
              </a:path>
              <a:path w="342900" h="300355">
                <a:moveTo>
                  <a:pt x="282155" y="139303"/>
                </a:moveTo>
                <a:lnTo>
                  <a:pt x="242909" y="139303"/>
                </a:lnTo>
                <a:lnTo>
                  <a:pt x="235743" y="132137"/>
                </a:lnTo>
                <a:lnTo>
                  <a:pt x="235743" y="114322"/>
                </a:lnTo>
                <a:lnTo>
                  <a:pt x="242909" y="107156"/>
                </a:lnTo>
                <a:lnTo>
                  <a:pt x="282155" y="107156"/>
                </a:lnTo>
                <a:lnTo>
                  <a:pt x="289321" y="114322"/>
                </a:lnTo>
                <a:lnTo>
                  <a:pt x="289321" y="132137"/>
                </a:lnTo>
                <a:lnTo>
                  <a:pt x="282155" y="139303"/>
                </a:lnTo>
                <a:close/>
              </a:path>
              <a:path w="342900" h="300355">
                <a:moveTo>
                  <a:pt x="282155" y="192881"/>
                </a:moveTo>
                <a:lnTo>
                  <a:pt x="125037" y="192881"/>
                </a:lnTo>
                <a:lnTo>
                  <a:pt x="117871" y="185715"/>
                </a:lnTo>
                <a:lnTo>
                  <a:pt x="117871" y="167900"/>
                </a:lnTo>
                <a:lnTo>
                  <a:pt x="125037" y="160734"/>
                </a:lnTo>
                <a:lnTo>
                  <a:pt x="282155" y="160734"/>
                </a:lnTo>
                <a:lnTo>
                  <a:pt x="289321" y="167900"/>
                </a:lnTo>
                <a:lnTo>
                  <a:pt x="289321" y="185715"/>
                </a:lnTo>
                <a:lnTo>
                  <a:pt x="282155" y="192881"/>
                </a:lnTo>
                <a:close/>
              </a:path>
              <a:path w="342900" h="300355">
                <a:moveTo>
                  <a:pt x="282155" y="246459"/>
                </a:moveTo>
                <a:lnTo>
                  <a:pt x="125037" y="246459"/>
                </a:lnTo>
                <a:lnTo>
                  <a:pt x="117871" y="239293"/>
                </a:lnTo>
                <a:lnTo>
                  <a:pt x="117871" y="221478"/>
                </a:lnTo>
                <a:lnTo>
                  <a:pt x="125037" y="214312"/>
                </a:lnTo>
                <a:lnTo>
                  <a:pt x="282155" y="214312"/>
                </a:lnTo>
                <a:lnTo>
                  <a:pt x="289321" y="221478"/>
                </a:lnTo>
                <a:lnTo>
                  <a:pt x="289321" y="239293"/>
                </a:lnTo>
                <a:lnTo>
                  <a:pt x="282155" y="246459"/>
                </a:lnTo>
                <a:close/>
              </a:path>
            </a:pathLst>
          </a:custGeom>
          <a:solidFill>
            <a:srgbClr val="D4AF37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696986" y="3096107"/>
            <a:ext cx="4953000" cy="1123950"/>
          </a:xfrm>
          <a:custGeom>
            <a:avLst/>
            <a:gdLst/>
            <a:ahLst/>
            <a:cxnLst/>
            <a:rect l="l" t="t" r="r" b="b"/>
            <a:pathLst>
              <a:path w="4953000" h="1123950">
                <a:moveTo>
                  <a:pt x="4881803" y="1123949"/>
                </a:moveTo>
                <a:lnTo>
                  <a:pt x="71196" y="1123949"/>
                </a:lnTo>
                <a:lnTo>
                  <a:pt x="66241" y="1123461"/>
                </a:lnTo>
                <a:lnTo>
                  <a:pt x="29705" y="1108327"/>
                </a:lnTo>
                <a:lnTo>
                  <a:pt x="3885" y="1072287"/>
                </a:lnTo>
                <a:lnTo>
                  <a:pt x="0" y="1052752"/>
                </a:lnTo>
                <a:lnTo>
                  <a:pt x="0" y="1047749"/>
                </a:lnTo>
                <a:lnTo>
                  <a:pt x="0" y="71196"/>
                </a:lnTo>
                <a:lnTo>
                  <a:pt x="15621" y="29705"/>
                </a:lnTo>
                <a:lnTo>
                  <a:pt x="51661" y="3885"/>
                </a:lnTo>
                <a:lnTo>
                  <a:pt x="71196" y="0"/>
                </a:lnTo>
                <a:lnTo>
                  <a:pt x="4881803" y="0"/>
                </a:lnTo>
                <a:lnTo>
                  <a:pt x="4923292" y="15621"/>
                </a:lnTo>
                <a:lnTo>
                  <a:pt x="4949112" y="51661"/>
                </a:lnTo>
                <a:lnTo>
                  <a:pt x="4952999" y="71196"/>
                </a:lnTo>
                <a:lnTo>
                  <a:pt x="4952999" y="1052752"/>
                </a:lnTo>
                <a:lnTo>
                  <a:pt x="4937376" y="1094243"/>
                </a:lnTo>
                <a:lnTo>
                  <a:pt x="4901337" y="1120063"/>
                </a:lnTo>
                <a:lnTo>
                  <a:pt x="4886757" y="1123461"/>
                </a:lnTo>
                <a:lnTo>
                  <a:pt x="4881803" y="1123949"/>
                </a:lnTo>
                <a:close/>
              </a:path>
            </a:pathLst>
          </a:custGeom>
          <a:solidFill>
            <a:srgbClr val="FFFFFF">
              <a:alpha val="50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6836687" y="3239187"/>
            <a:ext cx="561340" cy="3077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1">
              <a:spcBef>
                <a:spcPts val="120"/>
              </a:spcBef>
            </a:pPr>
            <a:r>
              <a:rPr sz="1900" b="1" dirty="0">
                <a:solidFill>
                  <a:srgbClr val="D4AF37"/>
                </a:solidFill>
                <a:latin typeface="Montserrat"/>
                <a:cs typeface="Montserrat"/>
              </a:rPr>
              <a:t>&gt;</a:t>
            </a:r>
            <a:r>
              <a:rPr sz="1900" b="1" spc="-90" dirty="0">
                <a:solidFill>
                  <a:srgbClr val="D4AF37"/>
                </a:solidFill>
                <a:latin typeface="Montserrat"/>
                <a:cs typeface="Montserrat"/>
              </a:rPr>
              <a:t> </a:t>
            </a:r>
            <a:r>
              <a:rPr sz="1900" b="1" spc="-60" dirty="0">
                <a:solidFill>
                  <a:srgbClr val="D4AF37"/>
                </a:solidFill>
                <a:latin typeface="Montserrat"/>
                <a:cs typeface="Montserrat"/>
              </a:rPr>
              <a:t>5%</a:t>
            </a:r>
            <a:endParaRPr sz="1900">
              <a:latin typeface="Montserrat"/>
              <a:cs typeface="Montserra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836687" y="3627184"/>
            <a:ext cx="3733800" cy="4016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14100"/>
              </a:lnSpc>
              <a:spcBef>
                <a:spcPts val="95"/>
              </a:spcBef>
            </a:pP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Taux</a:t>
            </a:r>
            <a:r>
              <a:rPr sz="115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d'engagement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55" dirty="0">
                <a:solidFill>
                  <a:srgbClr val="FFFFFF"/>
                </a:solidFill>
                <a:latin typeface="Montserrat"/>
                <a:cs typeface="Montserrat"/>
              </a:rPr>
              <a:t>social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55" dirty="0">
                <a:solidFill>
                  <a:srgbClr val="FFFFFF"/>
                </a:solidFill>
                <a:latin typeface="Montserrat"/>
                <a:cs typeface="Montserrat"/>
              </a:rPr>
              <a:t>sur</a:t>
            </a:r>
            <a:r>
              <a:rPr sz="115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55" dirty="0">
                <a:solidFill>
                  <a:srgbClr val="FFFFFF"/>
                </a:solidFill>
                <a:latin typeface="Montserrat"/>
                <a:cs typeface="Montserrat"/>
              </a:rPr>
              <a:t>les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55" dirty="0">
                <a:solidFill>
                  <a:srgbClr val="FFFFFF"/>
                </a:solidFill>
                <a:latin typeface="Montserrat"/>
                <a:cs typeface="Montserrat"/>
              </a:rPr>
              <a:t>initiatives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55" dirty="0">
                <a:solidFill>
                  <a:srgbClr val="FFFFFF"/>
                </a:solidFill>
                <a:latin typeface="Montserrat"/>
                <a:cs typeface="Montserrat"/>
              </a:rPr>
              <a:t>communes, </a:t>
            </a: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générant</a:t>
            </a:r>
            <a:r>
              <a:rPr sz="115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FFFFFF"/>
                </a:solidFill>
                <a:latin typeface="Montserrat"/>
                <a:cs typeface="Montserrat"/>
              </a:rPr>
              <a:t>du</a:t>
            </a:r>
            <a:r>
              <a:rPr sz="115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FFFFFF"/>
                </a:solidFill>
                <a:latin typeface="Montserrat"/>
                <a:cs typeface="Montserrat"/>
              </a:rPr>
              <a:t>contenu</a:t>
            </a:r>
            <a:r>
              <a:rPr sz="115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organique</a:t>
            </a:r>
            <a:endParaRPr sz="1150">
              <a:latin typeface="Montserrat"/>
              <a:cs typeface="Montserrat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1202311" y="3508064"/>
            <a:ext cx="300355" cy="300355"/>
          </a:xfrm>
          <a:custGeom>
            <a:avLst/>
            <a:gdLst/>
            <a:ahLst/>
            <a:cxnLst/>
            <a:rect l="l" t="t" r="r" b="b"/>
            <a:pathLst>
              <a:path w="300354" h="300354">
                <a:moveTo>
                  <a:pt x="235743" y="300037"/>
                </a:moveTo>
                <a:lnTo>
                  <a:pt x="210723" y="294983"/>
                </a:lnTo>
                <a:lnTo>
                  <a:pt x="190286" y="281201"/>
                </a:lnTo>
                <a:lnTo>
                  <a:pt x="176504" y="260764"/>
                </a:lnTo>
                <a:lnTo>
                  <a:pt x="171449" y="235743"/>
                </a:lnTo>
                <a:lnTo>
                  <a:pt x="171449" y="232997"/>
                </a:lnTo>
                <a:lnTo>
                  <a:pt x="171583" y="230385"/>
                </a:lnTo>
                <a:lnTo>
                  <a:pt x="171918" y="227773"/>
                </a:lnTo>
                <a:lnTo>
                  <a:pt x="108897" y="196296"/>
                </a:lnTo>
                <a:lnTo>
                  <a:pt x="99507" y="203830"/>
                </a:lnTo>
                <a:lnTo>
                  <a:pt x="88780" y="209498"/>
                </a:lnTo>
                <a:lnTo>
                  <a:pt x="76960" y="213070"/>
                </a:lnTo>
                <a:lnTo>
                  <a:pt x="64293" y="214312"/>
                </a:lnTo>
                <a:lnTo>
                  <a:pt x="39273" y="209258"/>
                </a:lnTo>
                <a:lnTo>
                  <a:pt x="18836" y="195476"/>
                </a:lnTo>
                <a:lnTo>
                  <a:pt x="5054" y="175039"/>
                </a:lnTo>
                <a:lnTo>
                  <a:pt x="0" y="150018"/>
                </a:lnTo>
                <a:lnTo>
                  <a:pt x="5054" y="124998"/>
                </a:lnTo>
                <a:lnTo>
                  <a:pt x="18836" y="104561"/>
                </a:lnTo>
                <a:lnTo>
                  <a:pt x="39273" y="90779"/>
                </a:lnTo>
                <a:lnTo>
                  <a:pt x="64293" y="85724"/>
                </a:lnTo>
                <a:lnTo>
                  <a:pt x="76960" y="86967"/>
                </a:lnTo>
                <a:lnTo>
                  <a:pt x="88780" y="90538"/>
                </a:lnTo>
                <a:lnTo>
                  <a:pt x="99507" y="96207"/>
                </a:lnTo>
                <a:lnTo>
                  <a:pt x="108897" y="103740"/>
                </a:lnTo>
                <a:lnTo>
                  <a:pt x="171918" y="72263"/>
                </a:lnTo>
                <a:lnTo>
                  <a:pt x="171583" y="69651"/>
                </a:lnTo>
                <a:lnTo>
                  <a:pt x="171449" y="66972"/>
                </a:lnTo>
                <a:lnTo>
                  <a:pt x="171449" y="64293"/>
                </a:lnTo>
                <a:lnTo>
                  <a:pt x="176504" y="39273"/>
                </a:lnTo>
                <a:lnTo>
                  <a:pt x="190286" y="18836"/>
                </a:lnTo>
                <a:lnTo>
                  <a:pt x="210723" y="5054"/>
                </a:lnTo>
                <a:lnTo>
                  <a:pt x="235743" y="0"/>
                </a:lnTo>
                <a:lnTo>
                  <a:pt x="260764" y="5054"/>
                </a:lnTo>
                <a:lnTo>
                  <a:pt x="281201" y="18836"/>
                </a:lnTo>
                <a:lnTo>
                  <a:pt x="294983" y="39273"/>
                </a:lnTo>
                <a:lnTo>
                  <a:pt x="300037" y="64293"/>
                </a:lnTo>
                <a:lnTo>
                  <a:pt x="294983" y="89314"/>
                </a:lnTo>
                <a:lnTo>
                  <a:pt x="281201" y="109751"/>
                </a:lnTo>
                <a:lnTo>
                  <a:pt x="260764" y="123533"/>
                </a:lnTo>
                <a:lnTo>
                  <a:pt x="235743" y="128587"/>
                </a:lnTo>
                <a:lnTo>
                  <a:pt x="223076" y="127345"/>
                </a:lnTo>
                <a:lnTo>
                  <a:pt x="211256" y="123773"/>
                </a:lnTo>
                <a:lnTo>
                  <a:pt x="200529" y="118105"/>
                </a:lnTo>
                <a:lnTo>
                  <a:pt x="191139" y="110571"/>
                </a:lnTo>
                <a:lnTo>
                  <a:pt x="128118" y="142049"/>
                </a:lnTo>
                <a:lnTo>
                  <a:pt x="128453" y="144660"/>
                </a:lnTo>
                <a:lnTo>
                  <a:pt x="128587" y="147272"/>
                </a:lnTo>
                <a:lnTo>
                  <a:pt x="128587" y="152764"/>
                </a:lnTo>
                <a:lnTo>
                  <a:pt x="128453" y="155376"/>
                </a:lnTo>
                <a:lnTo>
                  <a:pt x="128118" y="157988"/>
                </a:lnTo>
                <a:lnTo>
                  <a:pt x="191139" y="189465"/>
                </a:lnTo>
                <a:lnTo>
                  <a:pt x="200529" y="181932"/>
                </a:lnTo>
                <a:lnTo>
                  <a:pt x="211256" y="176263"/>
                </a:lnTo>
                <a:lnTo>
                  <a:pt x="223076" y="172692"/>
                </a:lnTo>
                <a:lnTo>
                  <a:pt x="235743" y="171449"/>
                </a:lnTo>
                <a:lnTo>
                  <a:pt x="260764" y="176504"/>
                </a:lnTo>
                <a:lnTo>
                  <a:pt x="281201" y="190286"/>
                </a:lnTo>
                <a:lnTo>
                  <a:pt x="294983" y="210723"/>
                </a:lnTo>
                <a:lnTo>
                  <a:pt x="300037" y="235743"/>
                </a:lnTo>
                <a:lnTo>
                  <a:pt x="294983" y="260764"/>
                </a:lnTo>
                <a:lnTo>
                  <a:pt x="281201" y="281201"/>
                </a:lnTo>
                <a:lnTo>
                  <a:pt x="260764" y="294983"/>
                </a:lnTo>
                <a:lnTo>
                  <a:pt x="235743" y="300037"/>
                </a:lnTo>
                <a:close/>
              </a:path>
            </a:pathLst>
          </a:custGeom>
          <a:solidFill>
            <a:srgbClr val="D4AF37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696986" y="4372457"/>
            <a:ext cx="4953000" cy="1123950"/>
          </a:xfrm>
          <a:custGeom>
            <a:avLst/>
            <a:gdLst/>
            <a:ahLst/>
            <a:cxnLst/>
            <a:rect l="l" t="t" r="r" b="b"/>
            <a:pathLst>
              <a:path w="4953000" h="1123950">
                <a:moveTo>
                  <a:pt x="4881803" y="1123949"/>
                </a:moveTo>
                <a:lnTo>
                  <a:pt x="71196" y="1123949"/>
                </a:lnTo>
                <a:lnTo>
                  <a:pt x="66241" y="1123461"/>
                </a:lnTo>
                <a:lnTo>
                  <a:pt x="29705" y="1108327"/>
                </a:lnTo>
                <a:lnTo>
                  <a:pt x="3885" y="1072287"/>
                </a:lnTo>
                <a:lnTo>
                  <a:pt x="0" y="1052752"/>
                </a:lnTo>
                <a:lnTo>
                  <a:pt x="0" y="1047749"/>
                </a:lnTo>
                <a:lnTo>
                  <a:pt x="0" y="71196"/>
                </a:lnTo>
                <a:lnTo>
                  <a:pt x="15621" y="29705"/>
                </a:lnTo>
                <a:lnTo>
                  <a:pt x="51661" y="3885"/>
                </a:lnTo>
                <a:lnTo>
                  <a:pt x="71196" y="0"/>
                </a:lnTo>
                <a:lnTo>
                  <a:pt x="4881803" y="0"/>
                </a:lnTo>
                <a:lnTo>
                  <a:pt x="4923292" y="15621"/>
                </a:lnTo>
                <a:lnTo>
                  <a:pt x="4949112" y="51661"/>
                </a:lnTo>
                <a:lnTo>
                  <a:pt x="4952999" y="71196"/>
                </a:lnTo>
                <a:lnTo>
                  <a:pt x="4952999" y="1052752"/>
                </a:lnTo>
                <a:lnTo>
                  <a:pt x="4937376" y="1094244"/>
                </a:lnTo>
                <a:lnTo>
                  <a:pt x="4901337" y="1120064"/>
                </a:lnTo>
                <a:lnTo>
                  <a:pt x="4886757" y="1123461"/>
                </a:lnTo>
                <a:lnTo>
                  <a:pt x="4881803" y="1123949"/>
                </a:lnTo>
                <a:close/>
              </a:path>
            </a:pathLst>
          </a:custGeom>
          <a:solidFill>
            <a:srgbClr val="FFFFFF">
              <a:alpha val="50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6836688" y="4515538"/>
            <a:ext cx="1727835" cy="3077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1">
              <a:spcBef>
                <a:spcPts val="120"/>
              </a:spcBef>
            </a:pPr>
            <a:r>
              <a:rPr sz="1900" b="1" dirty="0">
                <a:solidFill>
                  <a:srgbClr val="D4AF37"/>
                </a:solidFill>
                <a:latin typeface="Montserrat"/>
                <a:cs typeface="Montserrat"/>
              </a:rPr>
              <a:t>8</a:t>
            </a:r>
            <a:r>
              <a:rPr sz="1900" b="1" spc="-105" dirty="0">
                <a:solidFill>
                  <a:srgbClr val="D4AF37"/>
                </a:solidFill>
                <a:latin typeface="Montserrat"/>
                <a:cs typeface="Montserrat"/>
              </a:rPr>
              <a:t> </a:t>
            </a:r>
            <a:r>
              <a:rPr sz="1900" b="1" spc="-70" dirty="0">
                <a:solidFill>
                  <a:srgbClr val="D4AF37"/>
                </a:solidFill>
                <a:latin typeface="Montserrat"/>
                <a:cs typeface="Montserrat"/>
              </a:rPr>
              <a:t>événements</a:t>
            </a:r>
            <a:endParaRPr sz="1900">
              <a:latin typeface="Montserrat"/>
              <a:cs typeface="Montserra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836687" y="4903534"/>
            <a:ext cx="3248660" cy="4016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14100"/>
              </a:lnSpc>
              <a:spcBef>
                <a:spcPts val="95"/>
              </a:spcBef>
            </a:pP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Co-</a:t>
            </a:r>
            <a:r>
              <a:rPr sz="1150" spc="-80" dirty="0">
                <a:solidFill>
                  <a:srgbClr val="FFFFFF"/>
                </a:solidFill>
                <a:latin typeface="Montserrat"/>
                <a:cs typeface="Montserrat"/>
              </a:rPr>
              <a:t>brandés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FFFFFF"/>
                </a:solidFill>
                <a:latin typeface="Montserrat"/>
                <a:cs typeface="Montserrat"/>
              </a:rPr>
              <a:t>pendant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0" dirty="0">
                <a:solidFill>
                  <a:srgbClr val="FFFFFF"/>
                </a:solidFill>
                <a:latin typeface="Montserrat"/>
                <a:cs typeface="Montserrat"/>
              </a:rPr>
              <a:t>la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0" dirty="0">
                <a:solidFill>
                  <a:srgbClr val="FFFFFF"/>
                </a:solidFill>
                <a:latin typeface="Montserrat"/>
                <a:cs typeface="Montserrat"/>
              </a:rPr>
              <a:t>saison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FFFFFF"/>
                </a:solidFill>
                <a:latin typeface="Montserrat"/>
                <a:cs typeface="Montserrat"/>
              </a:rPr>
              <a:t>pour</a:t>
            </a:r>
            <a:r>
              <a:rPr sz="11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FFFFFF"/>
                </a:solidFill>
                <a:latin typeface="Montserrat"/>
                <a:cs typeface="Montserrat"/>
              </a:rPr>
              <a:t>maximiser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25" dirty="0">
                <a:solidFill>
                  <a:srgbClr val="FFFFFF"/>
                </a:solidFill>
                <a:latin typeface="Montserrat"/>
                <a:cs typeface="Montserrat"/>
              </a:rPr>
              <a:t>la </a:t>
            </a:r>
            <a:r>
              <a:rPr sz="1150" spc="-55" dirty="0">
                <a:solidFill>
                  <a:srgbClr val="FFFFFF"/>
                </a:solidFill>
                <a:latin typeface="Montserrat"/>
                <a:cs typeface="Montserrat"/>
              </a:rPr>
              <a:t>visibilité</a:t>
            </a:r>
            <a:r>
              <a:rPr sz="1150" spc="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partagée</a:t>
            </a:r>
            <a:endParaRPr sz="1150">
              <a:latin typeface="Montserrat"/>
              <a:cs typeface="Montserrat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1202311" y="4762983"/>
            <a:ext cx="300355" cy="342900"/>
          </a:xfrm>
          <a:custGeom>
            <a:avLst/>
            <a:gdLst/>
            <a:ahLst/>
            <a:cxnLst/>
            <a:rect l="l" t="t" r="r" b="b"/>
            <a:pathLst>
              <a:path w="300354" h="342900">
                <a:moveTo>
                  <a:pt x="107156" y="42862"/>
                </a:moveTo>
                <a:lnTo>
                  <a:pt x="64293" y="42862"/>
                </a:lnTo>
                <a:lnTo>
                  <a:pt x="64293" y="21431"/>
                </a:lnTo>
                <a:lnTo>
                  <a:pt x="65975" y="13081"/>
                </a:lnTo>
                <a:lnTo>
                  <a:pt x="70564" y="6270"/>
                </a:lnTo>
                <a:lnTo>
                  <a:pt x="77375" y="1681"/>
                </a:lnTo>
                <a:lnTo>
                  <a:pt x="85724" y="0"/>
                </a:lnTo>
                <a:lnTo>
                  <a:pt x="94074" y="1681"/>
                </a:lnTo>
                <a:lnTo>
                  <a:pt x="100885" y="6270"/>
                </a:lnTo>
                <a:lnTo>
                  <a:pt x="105474" y="13081"/>
                </a:lnTo>
                <a:lnTo>
                  <a:pt x="107156" y="21431"/>
                </a:lnTo>
                <a:lnTo>
                  <a:pt x="107156" y="42862"/>
                </a:lnTo>
                <a:close/>
              </a:path>
              <a:path w="300354" h="342900">
                <a:moveTo>
                  <a:pt x="235743" y="42862"/>
                </a:moveTo>
                <a:lnTo>
                  <a:pt x="192881" y="42862"/>
                </a:lnTo>
                <a:lnTo>
                  <a:pt x="192881" y="21431"/>
                </a:lnTo>
                <a:lnTo>
                  <a:pt x="194562" y="13081"/>
                </a:lnTo>
                <a:lnTo>
                  <a:pt x="199151" y="6270"/>
                </a:lnTo>
                <a:lnTo>
                  <a:pt x="205962" y="1681"/>
                </a:lnTo>
                <a:lnTo>
                  <a:pt x="214312" y="0"/>
                </a:lnTo>
                <a:lnTo>
                  <a:pt x="222662" y="1681"/>
                </a:lnTo>
                <a:lnTo>
                  <a:pt x="229473" y="6270"/>
                </a:lnTo>
                <a:lnTo>
                  <a:pt x="234062" y="13081"/>
                </a:lnTo>
                <a:lnTo>
                  <a:pt x="235743" y="21431"/>
                </a:lnTo>
                <a:lnTo>
                  <a:pt x="235743" y="42862"/>
                </a:lnTo>
                <a:close/>
              </a:path>
              <a:path w="300354" h="342900">
                <a:moveTo>
                  <a:pt x="300037" y="107156"/>
                </a:moveTo>
                <a:lnTo>
                  <a:pt x="0" y="107156"/>
                </a:lnTo>
                <a:lnTo>
                  <a:pt x="0" y="75009"/>
                </a:lnTo>
                <a:lnTo>
                  <a:pt x="2527" y="62499"/>
                </a:lnTo>
                <a:lnTo>
                  <a:pt x="9418" y="52280"/>
                </a:lnTo>
                <a:lnTo>
                  <a:pt x="19636" y="45389"/>
                </a:lnTo>
                <a:lnTo>
                  <a:pt x="32146" y="42862"/>
                </a:lnTo>
                <a:lnTo>
                  <a:pt x="267890" y="42862"/>
                </a:lnTo>
                <a:lnTo>
                  <a:pt x="280400" y="45389"/>
                </a:lnTo>
                <a:lnTo>
                  <a:pt x="290619" y="52280"/>
                </a:lnTo>
                <a:lnTo>
                  <a:pt x="297510" y="62499"/>
                </a:lnTo>
                <a:lnTo>
                  <a:pt x="300037" y="75009"/>
                </a:lnTo>
                <a:lnTo>
                  <a:pt x="300037" y="107156"/>
                </a:lnTo>
                <a:close/>
              </a:path>
              <a:path w="300354" h="342900">
                <a:moveTo>
                  <a:pt x="267890" y="342899"/>
                </a:moveTo>
                <a:lnTo>
                  <a:pt x="32146" y="342899"/>
                </a:lnTo>
                <a:lnTo>
                  <a:pt x="19636" y="340372"/>
                </a:lnTo>
                <a:lnTo>
                  <a:pt x="9418" y="333481"/>
                </a:lnTo>
                <a:lnTo>
                  <a:pt x="2527" y="323263"/>
                </a:lnTo>
                <a:lnTo>
                  <a:pt x="0" y="310753"/>
                </a:lnTo>
                <a:lnTo>
                  <a:pt x="0" y="128587"/>
                </a:lnTo>
                <a:lnTo>
                  <a:pt x="300037" y="128587"/>
                </a:lnTo>
                <a:lnTo>
                  <a:pt x="300037" y="176866"/>
                </a:lnTo>
                <a:lnTo>
                  <a:pt x="208963" y="176866"/>
                </a:lnTo>
                <a:lnTo>
                  <a:pt x="202926" y="178031"/>
                </a:lnTo>
                <a:lnTo>
                  <a:pt x="197636" y="181562"/>
                </a:lnTo>
                <a:lnTo>
                  <a:pt x="170211" y="208988"/>
                </a:lnTo>
                <a:lnTo>
                  <a:pt x="91158" y="208988"/>
                </a:lnTo>
                <a:lnTo>
                  <a:pt x="85121" y="210168"/>
                </a:lnTo>
                <a:lnTo>
                  <a:pt x="79831" y="213709"/>
                </a:lnTo>
                <a:lnTo>
                  <a:pt x="76318" y="219037"/>
                </a:lnTo>
                <a:lnTo>
                  <a:pt x="75134" y="225086"/>
                </a:lnTo>
                <a:lnTo>
                  <a:pt x="76299" y="231123"/>
                </a:lnTo>
                <a:lnTo>
                  <a:pt x="79831" y="236413"/>
                </a:lnTo>
                <a:lnTo>
                  <a:pt x="122693" y="279275"/>
                </a:lnTo>
                <a:lnTo>
                  <a:pt x="128021" y="282817"/>
                </a:lnTo>
                <a:lnTo>
                  <a:pt x="134070" y="283997"/>
                </a:lnTo>
                <a:lnTo>
                  <a:pt x="300037" y="283997"/>
                </a:lnTo>
                <a:lnTo>
                  <a:pt x="300037" y="310753"/>
                </a:lnTo>
                <a:lnTo>
                  <a:pt x="297510" y="323263"/>
                </a:lnTo>
                <a:lnTo>
                  <a:pt x="290619" y="333481"/>
                </a:lnTo>
                <a:lnTo>
                  <a:pt x="280400" y="340372"/>
                </a:lnTo>
                <a:lnTo>
                  <a:pt x="267890" y="342899"/>
                </a:lnTo>
                <a:close/>
              </a:path>
              <a:path w="300354" h="342900">
                <a:moveTo>
                  <a:pt x="300037" y="283997"/>
                </a:moveTo>
                <a:lnTo>
                  <a:pt x="134070" y="283997"/>
                </a:lnTo>
                <a:lnTo>
                  <a:pt x="140107" y="282817"/>
                </a:lnTo>
                <a:lnTo>
                  <a:pt x="145397" y="279275"/>
                </a:lnTo>
                <a:lnTo>
                  <a:pt x="220340" y="204266"/>
                </a:lnTo>
                <a:lnTo>
                  <a:pt x="223881" y="198939"/>
                </a:lnTo>
                <a:lnTo>
                  <a:pt x="225061" y="192889"/>
                </a:lnTo>
                <a:lnTo>
                  <a:pt x="223881" y="186852"/>
                </a:lnTo>
                <a:lnTo>
                  <a:pt x="220340" y="181562"/>
                </a:lnTo>
                <a:lnTo>
                  <a:pt x="214916" y="178031"/>
                </a:lnTo>
                <a:lnTo>
                  <a:pt x="208963" y="176866"/>
                </a:lnTo>
                <a:lnTo>
                  <a:pt x="300037" y="176866"/>
                </a:lnTo>
                <a:lnTo>
                  <a:pt x="300037" y="283997"/>
                </a:lnTo>
                <a:close/>
              </a:path>
              <a:path w="300354" h="342900">
                <a:moveTo>
                  <a:pt x="134012" y="245186"/>
                </a:moveTo>
                <a:lnTo>
                  <a:pt x="102535" y="213709"/>
                </a:lnTo>
                <a:lnTo>
                  <a:pt x="97207" y="210168"/>
                </a:lnTo>
                <a:lnTo>
                  <a:pt x="91158" y="208988"/>
                </a:lnTo>
                <a:lnTo>
                  <a:pt x="170211" y="208988"/>
                </a:lnTo>
                <a:lnTo>
                  <a:pt x="134012" y="245186"/>
                </a:lnTo>
                <a:close/>
              </a:path>
            </a:pathLst>
          </a:custGeom>
          <a:solidFill>
            <a:srgbClr val="D4AF37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759272" y="5638006"/>
            <a:ext cx="4953000" cy="1123950"/>
          </a:xfrm>
          <a:custGeom>
            <a:avLst/>
            <a:gdLst/>
            <a:ahLst/>
            <a:cxnLst/>
            <a:rect l="l" t="t" r="r" b="b"/>
            <a:pathLst>
              <a:path w="4953000" h="1123950">
                <a:moveTo>
                  <a:pt x="4881803" y="1123949"/>
                </a:moveTo>
                <a:lnTo>
                  <a:pt x="71196" y="1123949"/>
                </a:lnTo>
                <a:lnTo>
                  <a:pt x="66241" y="1123462"/>
                </a:lnTo>
                <a:lnTo>
                  <a:pt x="29705" y="1108327"/>
                </a:lnTo>
                <a:lnTo>
                  <a:pt x="3885" y="1072287"/>
                </a:lnTo>
                <a:lnTo>
                  <a:pt x="0" y="1052753"/>
                </a:lnTo>
                <a:lnTo>
                  <a:pt x="0" y="1047749"/>
                </a:lnTo>
                <a:lnTo>
                  <a:pt x="0" y="71196"/>
                </a:lnTo>
                <a:lnTo>
                  <a:pt x="15621" y="29703"/>
                </a:lnTo>
                <a:lnTo>
                  <a:pt x="51661" y="3885"/>
                </a:lnTo>
                <a:lnTo>
                  <a:pt x="71196" y="0"/>
                </a:lnTo>
                <a:lnTo>
                  <a:pt x="4881803" y="0"/>
                </a:lnTo>
                <a:lnTo>
                  <a:pt x="4923292" y="15621"/>
                </a:lnTo>
                <a:lnTo>
                  <a:pt x="4949112" y="51660"/>
                </a:lnTo>
                <a:lnTo>
                  <a:pt x="4952999" y="71196"/>
                </a:lnTo>
                <a:lnTo>
                  <a:pt x="4952999" y="1052753"/>
                </a:lnTo>
                <a:lnTo>
                  <a:pt x="4937376" y="1094244"/>
                </a:lnTo>
                <a:lnTo>
                  <a:pt x="4901337" y="1120064"/>
                </a:lnTo>
                <a:lnTo>
                  <a:pt x="4886757" y="1123462"/>
                </a:lnTo>
                <a:lnTo>
                  <a:pt x="4881803" y="1123949"/>
                </a:lnTo>
                <a:close/>
              </a:path>
            </a:pathLst>
          </a:custGeom>
          <a:solidFill>
            <a:srgbClr val="FFFFFF">
              <a:alpha val="50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6836687" y="5714206"/>
            <a:ext cx="671830" cy="30777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1">
              <a:spcBef>
                <a:spcPts val="120"/>
              </a:spcBef>
            </a:pPr>
            <a:r>
              <a:rPr sz="1900" b="1" dirty="0">
                <a:solidFill>
                  <a:srgbClr val="D4AF37"/>
                </a:solidFill>
                <a:latin typeface="Montserrat"/>
                <a:cs typeface="Montserrat"/>
              </a:rPr>
              <a:t>2</a:t>
            </a:r>
            <a:r>
              <a:rPr sz="1900" b="1" spc="-100" dirty="0">
                <a:solidFill>
                  <a:srgbClr val="D4AF37"/>
                </a:solidFill>
                <a:latin typeface="Montserrat"/>
                <a:cs typeface="Montserrat"/>
              </a:rPr>
              <a:t> </a:t>
            </a:r>
            <a:r>
              <a:rPr sz="1900" b="1" spc="-50" dirty="0">
                <a:solidFill>
                  <a:srgbClr val="D4AF37"/>
                </a:solidFill>
                <a:latin typeface="Montserrat"/>
                <a:cs typeface="Montserrat"/>
              </a:rPr>
              <a:t>500</a:t>
            </a:r>
            <a:endParaRPr sz="1900" dirty="0">
              <a:latin typeface="Montserrat"/>
              <a:cs typeface="Montserra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896101" y="6095206"/>
            <a:ext cx="3161665" cy="4016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14100"/>
              </a:lnSpc>
              <a:spcBef>
                <a:spcPts val="95"/>
              </a:spcBef>
            </a:pP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Nouveaux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FFFFFF"/>
                </a:solidFill>
                <a:latin typeface="Montserrat"/>
                <a:cs typeface="Montserrat"/>
              </a:rPr>
              <a:t>prospects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55" dirty="0">
                <a:solidFill>
                  <a:srgbClr val="FFFFFF"/>
                </a:solidFill>
                <a:latin typeface="Montserrat"/>
                <a:cs typeface="Montserrat"/>
              </a:rPr>
              <a:t>qualifiés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0" dirty="0">
                <a:solidFill>
                  <a:srgbClr val="FFFFFF"/>
                </a:solidFill>
                <a:latin typeface="Montserrat"/>
                <a:cs typeface="Montserrat"/>
              </a:rPr>
              <a:t>via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55" dirty="0">
                <a:solidFill>
                  <a:srgbClr val="FFFFFF"/>
                </a:solidFill>
                <a:latin typeface="Montserrat"/>
                <a:cs typeface="Montserrat"/>
              </a:rPr>
              <a:t>les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55" dirty="0">
                <a:solidFill>
                  <a:srgbClr val="FFFFFF"/>
                </a:solidFill>
                <a:latin typeface="Montserrat"/>
                <a:cs typeface="Montserrat"/>
              </a:rPr>
              <a:t>opérations </a:t>
            </a:r>
            <a:r>
              <a:rPr sz="1150" spc="-70" dirty="0">
                <a:solidFill>
                  <a:srgbClr val="FFFFFF"/>
                </a:solidFill>
                <a:latin typeface="Montserrat"/>
                <a:cs typeface="Montserrat"/>
              </a:rPr>
              <a:t>marketing</a:t>
            </a:r>
            <a:r>
              <a:rPr sz="115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conjointes</a:t>
            </a:r>
            <a:endParaRPr sz="1150" dirty="0">
              <a:latin typeface="Montserrat"/>
              <a:cs typeface="Montserrat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1189545" y="6024939"/>
            <a:ext cx="428625" cy="342900"/>
          </a:xfrm>
          <a:custGeom>
            <a:avLst/>
            <a:gdLst/>
            <a:ahLst/>
            <a:cxnLst/>
            <a:rect l="l" t="t" r="r" b="b"/>
            <a:pathLst>
              <a:path w="428625" h="342900">
                <a:moveTo>
                  <a:pt x="155647" y="171449"/>
                </a:moveTo>
                <a:lnTo>
                  <a:pt x="144389" y="171449"/>
                </a:lnTo>
                <a:lnTo>
                  <a:pt x="138815" y="170900"/>
                </a:lnTo>
                <a:lnTo>
                  <a:pt x="97712" y="153875"/>
                </a:lnTo>
                <a:lnTo>
                  <a:pt x="72973" y="123730"/>
                </a:lnTo>
                <a:lnTo>
                  <a:pt x="64293" y="91353"/>
                </a:lnTo>
                <a:lnTo>
                  <a:pt x="64293" y="80096"/>
                </a:lnTo>
                <a:lnTo>
                  <a:pt x="75613" y="42778"/>
                </a:lnTo>
                <a:lnTo>
                  <a:pt x="107072" y="11320"/>
                </a:lnTo>
                <a:lnTo>
                  <a:pt x="144389" y="0"/>
                </a:lnTo>
                <a:lnTo>
                  <a:pt x="155647" y="0"/>
                </a:lnTo>
                <a:lnTo>
                  <a:pt x="192964" y="11320"/>
                </a:lnTo>
                <a:lnTo>
                  <a:pt x="224423" y="42778"/>
                </a:lnTo>
                <a:lnTo>
                  <a:pt x="235743" y="80096"/>
                </a:lnTo>
                <a:lnTo>
                  <a:pt x="235743" y="91353"/>
                </a:lnTo>
                <a:lnTo>
                  <a:pt x="224423" y="128671"/>
                </a:lnTo>
                <a:lnTo>
                  <a:pt x="192964" y="160129"/>
                </a:lnTo>
                <a:lnTo>
                  <a:pt x="155647" y="171449"/>
                </a:lnTo>
                <a:close/>
              </a:path>
              <a:path w="428625" h="342900">
                <a:moveTo>
                  <a:pt x="369689" y="133945"/>
                </a:moveTo>
                <a:lnTo>
                  <a:pt x="337542" y="133945"/>
                </a:lnTo>
                <a:lnTo>
                  <a:pt x="337542" y="82175"/>
                </a:lnTo>
                <a:lnTo>
                  <a:pt x="344708" y="75009"/>
                </a:lnTo>
                <a:lnTo>
                  <a:pt x="362522" y="75009"/>
                </a:lnTo>
                <a:lnTo>
                  <a:pt x="369689" y="82175"/>
                </a:lnTo>
                <a:lnTo>
                  <a:pt x="369689" y="133945"/>
                </a:lnTo>
                <a:close/>
              </a:path>
              <a:path w="428625" h="342900">
                <a:moveTo>
                  <a:pt x="421458" y="166092"/>
                </a:moveTo>
                <a:lnTo>
                  <a:pt x="285772" y="166092"/>
                </a:lnTo>
                <a:lnTo>
                  <a:pt x="278606" y="158926"/>
                </a:lnTo>
                <a:lnTo>
                  <a:pt x="278606" y="141111"/>
                </a:lnTo>
                <a:lnTo>
                  <a:pt x="285772" y="133945"/>
                </a:lnTo>
                <a:lnTo>
                  <a:pt x="421458" y="133945"/>
                </a:lnTo>
                <a:lnTo>
                  <a:pt x="428624" y="141111"/>
                </a:lnTo>
                <a:lnTo>
                  <a:pt x="428624" y="158926"/>
                </a:lnTo>
                <a:lnTo>
                  <a:pt x="421458" y="166092"/>
                </a:lnTo>
                <a:close/>
              </a:path>
              <a:path w="428625" h="342900">
                <a:moveTo>
                  <a:pt x="362522" y="225028"/>
                </a:moveTo>
                <a:lnTo>
                  <a:pt x="344708" y="225028"/>
                </a:lnTo>
                <a:lnTo>
                  <a:pt x="337542" y="217862"/>
                </a:lnTo>
                <a:lnTo>
                  <a:pt x="337542" y="166092"/>
                </a:lnTo>
                <a:lnTo>
                  <a:pt x="369689" y="166092"/>
                </a:lnTo>
                <a:lnTo>
                  <a:pt x="369689" y="217862"/>
                </a:lnTo>
                <a:lnTo>
                  <a:pt x="362522" y="225028"/>
                </a:lnTo>
                <a:close/>
              </a:path>
              <a:path w="428625" h="342900">
                <a:moveTo>
                  <a:pt x="280146" y="342899"/>
                </a:moveTo>
                <a:lnTo>
                  <a:pt x="19890" y="342899"/>
                </a:lnTo>
                <a:lnTo>
                  <a:pt x="12149" y="341336"/>
                </a:lnTo>
                <a:lnTo>
                  <a:pt x="5826" y="337073"/>
                </a:lnTo>
                <a:lnTo>
                  <a:pt x="1563" y="330750"/>
                </a:lnTo>
                <a:lnTo>
                  <a:pt x="0" y="323009"/>
                </a:lnTo>
                <a:lnTo>
                  <a:pt x="9381" y="276520"/>
                </a:lnTo>
                <a:lnTo>
                  <a:pt x="34968" y="238564"/>
                </a:lnTo>
                <a:lnTo>
                  <a:pt x="72923" y="212978"/>
                </a:lnTo>
                <a:lnTo>
                  <a:pt x="119412" y="203596"/>
                </a:lnTo>
                <a:lnTo>
                  <a:pt x="180625" y="203596"/>
                </a:lnTo>
                <a:lnTo>
                  <a:pt x="227113" y="212978"/>
                </a:lnTo>
                <a:lnTo>
                  <a:pt x="265069" y="238564"/>
                </a:lnTo>
                <a:lnTo>
                  <a:pt x="290656" y="276520"/>
                </a:lnTo>
                <a:lnTo>
                  <a:pt x="300037" y="323009"/>
                </a:lnTo>
                <a:lnTo>
                  <a:pt x="298474" y="330750"/>
                </a:lnTo>
                <a:lnTo>
                  <a:pt x="294210" y="337073"/>
                </a:lnTo>
                <a:lnTo>
                  <a:pt x="287888" y="341336"/>
                </a:lnTo>
                <a:lnTo>
                  <a:pt x="280146" y="342899"/>
                </a:lnTo>
                <a:close/>
              </a:path>
            </a:pathLst>
          </a:custGeom>
          <a:solidFill>
            <a:srgbClr val="D4AF37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3" name="object 53"/>
          <p:cNvGrpSpPr/>
          <p:nvPr/>
        </p:nvGrpSpPr>
        <p:grpSpPr>
          <a:xfrm>
            <a:off x="12353924" y="9582150"/>
            <a:ext cx="1552575" cy="323850"/>
            <a:chOff x="12353924" y="9582150"/>
            <a:chExt cx="1552575" cy="323850"/>
          </a:xfrm>
        </p:grpSpPr>
        <p:sp>
          <p:nvSpPr>
            <p:cNvPr id="54" name="object 54"/>
            <p:cNvSpPr/>
            <p:nvPr/>
          </p:nvSpPr>
          <p:spPr>
            <a:xfrm>
              <a:off x="12353924" y="9582150"/>
              <a:ext cx="1552575" cy="323850"/>
            </a:xfrm>
            <a:custGeom>
              <a:avLst/>
              <a:gdLst/>
              <a:ahLst/>
              <a:cxnLst/>
              <a:rect l="l" t="t" r="r" b="b"/>
              <a:pathLst>
                <a:path w="1552575" h="323850">
                  <a:moveTo>
                    <a:pt x="1519527" y="323849"/>
                  </a:moveTo>
                  <a:lnTo>
                    <a:pt x="33047" y="323849"/>
                  </a:lnTo>
                  <a:lnTo>
                    <a:pt x="28187" y="322883"/>
                  </a:lnTo>
                  <a:lnTo>
                    <a:pt x="966" y="295662"/>
                  </a:lnTo>
                  <a:lnTo>
                    <a:pt x="0" y="290802"/>
                  </a:lnTo>
                  <a:lnTo>
                    <a:pt x="0" y="28574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1519527" y="0"/>
                  </a:lnTo>
                  <a:lnTo>
                    <a:pt x="1551607" y="28187"/>
                  </a:lnTo>
                  <a:lnTo>
                    <a:pt x="1552574" y="33047"/>
                  </a:lnTo>
                  <a:lnTo>
                    <a:pt x="1552574" y="290802"/>
                  </a:lnTo>
                  <a:lnTo>
                    <a:pt x="1524387" y="322883"/>
                  </a:lnTo>
                  <a:lnTo>
                    <a:pt x="1519527" y="323849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468224" y="9677399"/>
              <a:ext cx="133349" cy="133349"/>
            </a:xfrm>
            <a:prstGeom prst="rect">
              <a:avLst/>
            </a:prstGeom>
          </p:spPr>
        </p:pic>
      </p:grpSp>
      <p:sp>
        <p:nvSpPr>
          <p:cNvPr id="56" name="object 56"/>
          <p:cNvSpPr txBox="1"/>
          <p:nvPr/>
        </p:nvSpPr>
        <p:spPr>
          <a:xfrm>
            <a:off x="12647810" y="9684663"/>
            <a:ext cx="1157605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1">
              <a:lnSpc>
                <a:spcPts val="969"/>
              </a:lnSpc>
            </a:pPr>
            <a:r>
              <a:rPr sz="1000" spc="-70" dirty="0">
                <a:solidFill>
                  <a:srgbClr val="FFFFFF"/>
                </a:solidFill>
                <a:latin typeface="Montserrat"/>
                <a:cs typeface="Montserrat"/>
              </a:rPr>
              <a:t>Créé</a:t>
            </a:r>
            <a:r>
              <a:rPr sz="10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000" spc="-70" dirty="0">
                <a:solidFill>
                  <a:srgbClr val="FFFFFF"/>
                </a:solidFill>
                <a:latin typeface="Montserrat"/>
                <a:cs typeface="Montserrat"/>
              </a:rPr>
              <a:t>avec</a:t>
            </a:r>
            <a:r>
              <a:rPr sz="10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000" spc="-60" dirty="0">
                <a:solidFill>
                  <a:srgbClr val="FFFFFF"/>
                </a:solidFill>
                <a:latin typeface="Montserrat"/>
                <a:cs typeface="Montserrat"/>
              </a:rPr>
              <a:t>Genspark</a:t>
            </a:r>
            <a:endParaRPr sz="1000">
              <a:latin typeface="Montserrat"/>
              <a:cs typeface="Montserrat"/>
            </a:endParaRPr>
          </a:p>
        </p:txBody>
      </p: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961D0C8B-3984-4801-AD86-B17951C0DAC3}"/>
              </a:ext>
            </a:extLst>
          </p:cNvPr>
          <p:cNvGrpSpPr/>
          <p:nvPr/>
        </p:nvGrpSpPr>
        <p:grpSpPr>
          <a:xfrm>
            <a:off x="12534900" y="6375057"/>
            <a:ext cx="1802675" cy="356283"/>
            <a:chOff x="12192001" y="8782051"/>
            <a:chExt cx="1802675" cy="323850"/>
          </a:xfrm>
        </p:grpSpPr>
        <p:grpSp>
          <p:nvGrpSpPr>
            <p:cNvPr id="58" name="object 51">
              <a:extLst>
                <a:ext uri="{FF2B5EF4-FFF2-40B4-BE49-F238E27FC236}">
                  <a16:creationId xmlns:a16="http://schemas.microsoft.com/office/drawing/2014/main" id="{DA63BB66-D6B8-4657-BF83-6A773D1FF322}"/>
                </a:ext>
              </a:extLst>
            </p:cNvPr>
            <p:cNvGrpSpPr/>
            <p:nvPr/>
          </p:nvGrpSpPr>
          <p:grpSpPr>
            <a:xfrm>
              <a:off x="12192001" y="8782051"/>
              <a:ext cx="1257304" cy="323850"/>
              <a:chOff x="12686614" y="8782051"/>
              <a:chExt cx="1219883" cy="323850"/>
            </a:xfrm>
          </p:grpSpPr>
          <p:sp>
            <p:nvSpPr>
              <p:cNvPr id="60" name="object 52">
                <a:extLst>
                  <a:ext uri="{FF2B5EF4-FFF2-40B4-BE49-F238E27FC236}">
                    <a16:creationId xmlns:a16="http://schemas.microsoft.com/office/drawing/2014/main" id="{A1336FED-C955-4592-A9A5-48F18A00AC65}"/>
                  </a:ext>
                </a:extLst>
              </p:cNvPr>
              <p:cNvSpPr/>
              <p:nvPr/>
            </p:nvSpPr>
            <p:spPr>
              <a:xfrm>
                <a:off x="12686614" y="8782051"/>
                <a:ext cx="1219883" cy="323850"/>
              </a:xfrm>
              <a:custGeom>
                <a:avLst/>
                <a:gdLst/>
                <a:ahLst/>
                <a:cxnLst/>
                <a:rect l="l" t="t" r="r" b="b"/>
                <a:pathLst>
                  <a:path w="1552575" h="323850">
                    <a:moveTo>
                      <a:pt x="1519527" y="323849"/>
                    </a:moveTo>
                    <a:lnTo>
                      <a:pt x="33047" y="323849"/>
                    </a:lnTo>
                    <a:lnTo>
                      <a:pt x="28187" y="322883"/>
                    </a:lnTo>
                    <a:lnTo>
                      <a:pt x="966" y="295662"/>
                    </a:lnTo>
                    <a:lnTo>
                      <a:pt x="0" y="290802"/>
                    </a:lnTo>
                    <a:lnTo>
                      <a:pt x="0" y="285749"/>
                    </a:lnTo>
                    <a:lnTo>
                      <a:pt x="0" y="33047"/>
                    </a:lnTo>
                    <a:lnTo>
                      <a:pt x="28187" y="966"/>
                    </a:lnTo>
                    <a:lnTo>
                      <a:pt x="33047" y="0"/>
                    </a:lnTo>
                    <a:lnTo>
                      <a:pt x="1519527" y="0"/>
                    </a:lnTo>
                    <a:lnTo>
                      <a:pt x="1551607" y="28187"/>
                    </a:lnTo>
                    <a:lnTo>
                      <a:pt x="1552574" y="33047"/>
                    </a:lnTo>
                    <a:lnTo>
                      <a:pt x="1552574" y="290802"/>
                    </a:lnTo>
                    <a:lnTo>
                      <a:pt x="1524387" y="322883"/>
                    </a:lnTo>
                    <a:lnTo>
                      <a:pt x="1519527" y="323849"/>
                    </a:lnTo>
                    <a:close/>
                  </a:path>
                </a:pathLst>
              </a:custGeom>
              <a:solidFill>
                <a:srgbClr val="333333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61" name="object 53">
                <a:extLst>
                  <a:ext uri="{FF2B5EF4-FFF2-40B4-BE49-F238E27FC236}">
                    <a16:creationId xmlns:a16="http://schemas.microsoft.com/office/drawing/2014/main" id="{F42A0B1C-6CAE-4DD9-9DFC-CAC89246A511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2812032" y="8877299"/>
                <a:ext cx="133349" cy="133349"/>
              </a:xfrm>
              <a:prstGeom prst="rect">
                <a:avLst/>
              </a:prstGeom>
            </p:spPr>
          </p:pic>
        </p:grpSp>
        <p:sp>
          <p:nvSpPr>
            <p:cNvPr id="59" name="object 54">
              <a:hlinkClick r:id="rId5"/>
              <a:extLst>
                <a:ext uri="{FF2B5EF4-FFF2-40B4-BE49-F238E27FC236}">
                  <a16:creationId xmlns:a16="http://schemas.microsoft.com/office/drawing/2014/main" id="{7462CB7A-150F-48D5-8F94-CDD9419E6C81}"/>
                </a:ext>
              </a:extLst>
            </p:cNvPr>
            <p:cNvSpPr txBox="1"/>
            <p:nvPr/>
          </p:nvSpPr>
          <p:spPr>
            <a:xfrm>
              <a:off x="12532724" y="8877299"/>
              <a:ext cx="1461952" cy="16587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1">
                <a:lnSpc>
                  <a:spcPts val="700"/>
                </a:lnSpc>
              </a:pPr>
              <a: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  <a:t>Réalisation</a:t>
              </a:r>
              <a:b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</a:br>
              <a:r>
                <a:rPr lang="fr-FR" sz="800" dirty="0">
                  <a:solidFill>
                    <a:srgbClr val="FFFFFF"/>
                  </a:solidFill>
                  <a:latin typeface="Montserrat"/>
                  <a:cs typeface="Montserrat"/>
                </a:rPr>
                <a:t>www.konsors.fr</a:t>
              </a:r>
              <a:endParaRPr sz="1000" dirty="0">
                <a:latin typeface="Montserrat"/>
                <a:cs typeface="Montserrat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097000" cy="6856413"/>
          </a:xfrm>
          <a:custGeom>
            <a:avLst/>
            <a:gdLst/>
            <a:ahLst/>
            <a:cxnLst/>
            <a:rect l="l" t="t" r="r" b="b"/>
            <a:pathLst>
              <a:path w="14097000" h="8801100">
                <a:moveTo>
                  <a:pt x="14096998" y="8801099"/>
                </a:moveTo>
                <a:lnTo>
                  <a:pt x="0" y="8801099"/>
                </a:lnTo>
                <a:lnTo>
                  <a:pt x="0" y="0"/>
                </a:lnTo>
                <a:lnTo>
                  <a:pt x="14096998" y="0"/>
                </a:lnTo>
                <a:lnTo>
                  <a:pt x="14096998" y="8801099"/>
                </a:lnTo>
                <a:close/>
              </a:path>
            </a:pathLst>
          </a:custGeom>
          <a:solidFill>
            <a:srgbClr val="092E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44342" y="1485912"/>
            <a:ext cx="2857500" cy="4762500"/>
          </a:xfrm>
          <a:custGeom>
            <a:avLst/>
            <a:gdLst/>
            <a:ahLst/>
            <a:cxnLst/>
            <a:rect l="l" t="t" r="r" b="b"/>
            <a:pathLst>
              <a:path w="2857500" h="4762500">
                <a:moveTo>
                  <a:pt x="2381249" y="4762499"/>
                </a:moveTo>
                <a:lnTo>
                  <a:pt x="2322810" y="4761781"/>
                </a:lnTo>
                <a:lnTo>
                  <a:pt x="2264406" y="4759630"/>
                </a:lnTo>
                <a:lnTo>
                  <a:pt x="2206073" y="4756046"/>
                </a:lnTo>
                <a:lnTo>
                  <a:pt x="2147846" y="4751033"/>
                </a:lnTo>
                <a:lnTo>
                  <a:pt x="2089758" y="4744591"/>
                </a:lnTo>
                <a:lnTo>
                  <a:pt x="2031846" y="4736724"/>
                </a:lnTo>
                <a:lnTo>
                  <a:pt x="1974145" y="4727440"/>
                </a:lnTo>
                <a:lnTo>
                  <a:pt x="1916689" y="4716742"/>
                </a:lnTo>
                <a:lnTo>
                  <a:pt x="1859513" y="4704638"/>
                </a:lnTo>
                <a:lnTo>
                  <a:pt x="1802652" y="4691134"/>
                </a:lnTo>
                <a:lnTo>
                  <a:pt x="1746138" y="4676240"/>
                </a:lnTo>
                <a:lnTo>
                  <a:pt x="1690008" y="4659962"/>
                </a:lnTo>
                <a:lnTo>
                  <a:pt x="1634293" y="4642312"/>
                </a:lnTo>
                <a:lnTo>
                  <a:pt x="1579030" y="4623299"/>
                </a:lnTo>
                <a:lnTo>
                  <a:pt x="1524248" y="4602936"/>
                </a:lnTo>
                <a:lnTo>
                  <a:pt x="1469983" y="4581236"/>
                </a:lnTo>
                <a:lnTo>
                  <a:pt x="1416267" y="4558209"/>
                </a:lnTo>
                <a:lnTo>
                  <a:pt x="1363134" y="4533872"/>
                </a:lnTo>
                <a:lnTo>
                  <a:pt x="1310612" y="4508238"/>
                </a:lnTo>
                <a:lnTo>
                  <a:pt x="1258735" y="4481323"/>
                </a:lnTo>
                <a:lnTo>
                  <a:pt x="1207535" y="4453142"/>
                </a:lnTo>
                <a:lnTo>
                  <a:pt x="1157041" y="4423713"/>
                </a:lnTo>
                <a:lnTo>
                  <a:pt x="1107285" y="4393054"/>
                </a:lnTo>
                <a:lnTo>
                  <a:pt x="1058298" y="4361184"/>
                </a:lnTo>
                <a:lnTo>
                  <a:pt x="1010106" y="4328122"/>
                </a:lnTo>
                <a:lnTo>
                  <a:pt x="962741" y="4293886"/>
                </a:lnTo>
                <a:lnTo>
                  <a:pt x="916229" y="4258498"/>
                </a:lnTo>
                <a:lnTo>
                  <a:pt x="870601" y="4221980"/>
                </a:lnTo>
                <a:lnTo>
                  <a:pt x="825881" y="4184351"/>
                </a:lnTo>
                <a:lnTo>
                  <a:pt x="782099" y="4145637"/>
                </a:lnTo>
                <a:lnTo>
                  <a:pt x="739281" y="4105861"/>
                </a:lnTo>
                <a:lnTo>
                  <a:pt x="697451" y="4065046"/>
                </a:lnTo>
                <a:lnTo>
                  <a:pt x="656636" y="4023217"/>
                </a:lnTo>
                <a:lnTo>
                  <a:pt x="616859" y="3980398"/>
                </a:lnTo>
                <a:lnTo>
                  <a:pt x="578146" y="3936616"/>
                </a:lnTo>
                <a:lnTo>
                  <a:pt x="540519" y="3891898"/>
                </a:lnTo>
                <a:lnTo>
                  <a:pt x="504000" y="3846269"/>
                </a:lnTo>
                <a:lnTo>
                  <a:pt x="468612" y="3799757"/>
                </a:lnTo>
                <a:lnTo>
                  <a:pt x="434375" y="3752391"/>
                </a:lnTo>
                <a:lnTo>
                  <a:pt x="401312" y="3704200"/>
                </a:lnTo>
                <a:lnTo>
                  <a:pt x="369441" y="3655212"/>
                </a:lnTo>
                <a:lnTo>
                  <a:pt x="338783" y="3605456"/>
                </a:lnTo>
                <a:lnTo>
                  <a:pt x="309355" y="3554963"/>
                </a:lnTo>
                <a:lnTo>
                  <a:pt x="281174" y="3503762"/>
                </a:lnTo>
                <a:lnTo>
                  <a:pt x="254259" y="3451886"/>
                </a:lnTo>
                <a:lnTo>
                  <a:pt x="228624" y="3399364"/>
                </a:lnTo>
                <a:lnTo>
                  <a:pt x="204287" y="3346229"/>
                </a:lnTo>
                <a:lnTo>
                  <a:pt x="181261" y="3292513"/>
                </a:lnTo>
                <a:lnTo>
                  <a:pt x="159559" y="3238249"/>
                </a:lnTo>
                <a:lnTo>
                  <a:pt x="139197" y="3183468"/>
                </a:lnTo>
                <a:lnTo>
                  <a:pt x="120185" y="3128203"/>
                </a:lnTo>
                <a:lnTo>
                  <a:pt x="102534" y="3072489"/>
                </a:lnTo>
                <a:lnTo>
                  <a:pt x="86257" y="3016358"/>
                </a:lnTo>
                <a:lnTo>
                  <a:pt x="71362" y="2959845"/>
                </a:lnTo>
                <a:lnTo>
                  <a:pt x="57858" y="2902983"/>
                </a:lnTo>
                <a:lnTo>
                  <a:pt x="45754" y="2845807"/>
                </a:lnTo>
                <a:lnTo>
                  <a:pt x="35056" y="2788352"/>
                </a:lnTo>
                <a:lnTo>
                  <a:pt x="25772" y="2730651"/>
                </a:lnTo>
                <a:lnTo>
                  <a:pt x="17907" y="2672739"/>
                </a:lnTo>
                <a:lnTo>
                  <a:pt x="11466" y="2614652"/>
                </a:lnTo>
                <a:lnTo>
                  <a:pt x="6452" y="2556425"/>
                </a:lnTo>
                <a:lnTo>
                  <a:pt x="2868" y="2498092"/>
                </a:lnTo>
                <a:lnTo>
                  <a:pt x="717" y="2439688"/>
                </a:lnTo>
                <a:lnTo>
                  <a:pt x="0" y="2381249"/>
                </a:lnTo>
                <a:lnTo>
                  <a:pt x="179" y="2352025"/>
                </a:lnTo>
                <a:lnTo>
                  <a:pt x="1613" y="2293604"/>
                </a:lnTo>
                <a:lnTo>
                  <a:pt x="4481" y="2235227"/>
                </a:lnTo>
                <a:lnTo>
                  <a:pt x="8780" y="2176947"/>
                </a:lnTo>
                <a:lnTo>
                  <a:pt x="14509" y="2118781"/>
                </a:lnTo>
                <a:lnTo>
                  <a:pt x="21662" y="2060781"/>
                </a:lnTo>
                <a:lnTo>
                  <a:pt x="30237" y="2002966"/>
                </a:lnTo>
                <a:lnTo>
                  <a:pt x="40228" y="1945388"/>
                </a:lnTo>
                <a:lnTo>
                  <a:pt x="51631" y="1888063"/>
                </a:lnTo>
                <a:lnTo>
                  <a:pt x="64435" y="1831044"/>
                </a:lnTo>
                <a:lnTo>
                  <a:pt x="78636" y="1774348"/>
                </a:lnTo>
                <a:lnTo>
                  <a:pt x="94223" y="1718026"/>
                </a:lnTo>
                <a:lnTo>
                  <a:pt x="111189" y="1662096"/>
                </a:lnTo>
                <a:lnTo>
                  <a:pt x="129520" y="1606606"/>
                </a:lnTo>
                <a:lnTo>
                  <a:pt x="149211" y="1551575"/>
                </a:lnTo>
                <a:lnTo>
                  <a:pt x="170242" y="1497052"/>
                </a:lnTo>
                <a:lnTo>
                  <a:pt x="192609" y="1443053"/>
                </a:lnTo>
                <a:lnTo>
                  <a:pt x="216291" y="1389628"/>
                </a:lnTo>
                <a:lnTo>
                  <a:pt x="241280" y="1336792"/>
                </a:lnTo>
                <a:lnTo>
                  <a:pt x="267555" y="1284594"/>
                </a:lnTo>
                <a:lnTo>
                  <a:pt x="295108" y="1233047"/>
                </a:lnTo>
                <a:lnTo>
                  <a:pt x="323912" y="1182200"/>
                </a:lnTo>
                <a:lnTo>
                  <a:pt x="353960" y="1132068"/>
                </a:lnTo>
                <a:lnTo>
                  <a:pt x="385225" y="1082696"/>
                </a:lnTo>
                <a:lnTo>
                  <a:pt x="417697" y="1034098"/>
                </a:lnTo>
                <a:lnTo>
                  <a:pt x="451347" y="986320"/>
                </a:lnTo>
                <a:lnTo>
                  <a:pt x="486164" y="939374"/>
                </a:lnTo>
                <a:lnTo>
                  <a:pt x="522118" y="893304"/>
                </a:lnTo>
                <a:lnTo>
                  <a:pt x="559197" y="848124"/>
                </a:lnTo>
                <a:lnTo>
                  <a:pt x="597366" y="803873"/>
                </a:lnTo>
                <a:lnTo>
                  <a:pt x="636617" y="760566"/>
                </a:lnTo>
                <a:lnTo>
                  <a:pt x="676913" y="718242"/>
                </a:lnTo>
                <a:lnTo>
                  <a:pt x="718243" y="676914"/>
                </a:lnTo>
                <a:lnTo>
                  <a:pt x="760567" y="636618"/>
                </a:lnTo>
                <a:lnTo>
                  <a:pt x="803873" y="597367"/>
                </a:lnTo>
                <a:lnTo>
                  <a:pt x="848124" y="559196"/>
                </a:lnTo>
                <a:lnTo>
                  <a:pt x="893305" y="522118"/>
                </a:lnTo>
                <a:lnTo>
                  <a:pt x="939375" y="486164"/>
                </a:lnTo>
                <a:lnTo>
                  <a:pt x="986320" y="451347"/>
                </a:lnTo>
                <a:lnTo>
                  <a:pt x="1034099" y="417697"/>
                </a:lnTo>
                <a:lnTo>
                  <a:pt x="1082695" y="385225"/>
                </a:lnTo>
                <a:lnTo>
                  <a:pt x="1132067" y="353961"/>
                </a:lnTo>
                <a:lnTo>
                  <a:pt x="1182200" y="323913"/>
                </a:lnTo>
                <a:lnTo>
                  <a:pt x="1233047" y="295109"/>
                </a:lnTo>
                <a:lnTo>
                  <a:pt x="1284593" y="267557"/>
                </a:lnTo>
                <a:lnTo>
                  <a:pt x="1336792" y="241282"/>
                </a:lnTo>
                <a:lnTo>
                  <a:pt x="1389627" y="216292"/>
                </a:lnTo>
                <a:lnTo>
                  <a:pt x="1443052" y="192610"/>
                </a:lnTo>
                <a:lnTo>
                  <a:pt x="1497051" y="170243"/>
                </a:lnTo>
                <a:lnTo>
                  <a:pt x="1551574" y="149211"/>
                </a:lnTo>
                <a:lnTo>
                  <a:pt x="1606605" y="129521"/>
                </a:lnTo>
                <a:lnTo>
                  <a:pt x="1662095" y="111190"/>
                </a:lnTo>
                <a:lnTo>
                  <a:pt x="1718026" y="94224"/>
                </a:lnTo>
                <a:lnTo>
                  <a:pt x="1774348" y="78637"/>
                </a:lnTo>
                <a:lnTo>
                  <a:pt x="1831044" y="64436"/>
                </a:lnTo>
                <a:lnTo>
                  <a:pt x="1888062" y="51631"/>
                </a:lnTo>
                <a:lnTo>
                  <a:pt x="1945386" y="40229"/>
                </a:lnTo>
                <a:lnTo>
                  <a:pt x="2002965" y="30238"/>
                </a:lnTo>
                <a:lnTo>
                  <a:pt x="2060780" y="21662"/>
                </a:lnTo>
                <a:lnTo>
                  <a:pt x="2118780" y="14509"/>
                </a:lnTo>
                <a:lnTo>
                  <a:pt x="2176946" y="8780"/>
                </a:lnTo>
                <a:lnTo>
                  <a:pt x="2235226" y="4481"/>
                </a:lnTo>
                <a:lnTo>
                  <a:pt x="2293604" y="1613"/>
                </a:lnTo>
                <a:lnTo>
                  <a:pt x="2352025" y="179"/>
                </a:lnTo>
                <a:lnTo>
                  <a:pt x="2381249" y="0"/>
                </a:lnTo>
                <a:lnTo>
                  <a:pt x="2410474" y="179"/>
                </a:lnTo>
                <a:lnTo>
                  <a:pt x="2468895" y="1613"/>
                </a:lnTo>
                <a:lnTo>
                  <a:pt x="2527272" y="4481"/>
                </a:lnTo>
                <a:lnTo>
                  <a:pt x="2585553" y="8780"/>
                </a:lnTo>
                <a:lnTo>
                  <a:pt x="2643719" y="14509"/>
                </a:lnTo>
                <a:lnTo>
                  <a:pt x="2701717" y="21663"/>
                </a:lnTo>
                <a:lnTo>
                  <a:pt x="2759532" y="30238"/>
                </a:lnTo>
                <a:lnTo>
                  <a:pt x="2817111" y="40229"/>
                </a:lnTo>
                <a:lnTo>
                  <a:pt x="2857500" y="48155"/>
                </a:lnTo>
                <a:lnTo>
                  <a:pt x="2857500" y="4714343"/>
                </a:lnTo>
                <a:lnTo>
                  <a:pt x="2817111" y="4722269"/>
                </a:lnTo>
                <a:lnTo>
                  <a:pt x="2759532" y="4732260"/>
                </a:lnTo>
                <a:lnTo>
                  <a:pt x="2701717" y="4740836"/>
                </a:lnTo>
                <a:lnTo>
                  <a:pt x="2643719" y="4747989"/>
                </a:lnTo>
                <a:lnTo>
                  <a:pt x="2585553" y="4753718"/>
                </a:lnTo>
                <a:lnTo>
                  <a:pt x="2527272" y="4758017"/>
                </a:lnTo>
                <a:lnTo>
                  <a:pt x="2468895" y="4760885"/>
                </a:lnTo>
                <a:lnTo>
                  <a:pt x="2410474" y="4762319"/>
                </a:lnTo>
                <a:lnTo>
                  <a:pt x="2381249" y="4762499"/>
                </a:lnTo>
                <a:close/>
              </a:path>
            </a:pathLst>
          </a:custGeom>
          <a:solidFill>
            <a:srgbClr val="FFFFFF">
              <a:alpha val="313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599" y="1066799"/>
            <a:ext cx="762000" cy="38100"/>
          </a:xfrm>
          <a:custGeom>
            <a:avLst/>
            <a:gdLst/>
            <a:ahLst/>
            <a:cxnLst/>
            <a:rect l="l" t="t" r="r" b="b"/>
            <a:pathLst>
              <a:path w="762000" h="38100">
                <a:moveTo>
                  <a:pt x="761999" y="38099"/>
                </a:moveTo>
                <a:lnTo>
                  <a:pt x="0" y="38099"/>
                </a:lnTo>
                <a:lnTo>
                  <a:pt x="0" y="0"/>
                </a:lnTo>
                <a:lnTo>
                  <a:pt x="761999" y="0"/>
                </a:lnTo>
                <a:lnTo>
                  <a:pt x="761999" y="380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76196" y="456406"/>
            <a:ext cx="5780968" cy="49244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1">
              <a:spcBef>
                <a:spcPts val="120"/>
              </a:spcBef>
            </a:pPr>
            <a:r>
              <a:rPr sz="3100" spc="-229" dirty="0"/>
              <a:t>Offre</a:t>
            </a:r>
            <a:r>
              <a:rPr sz="3100" spc="-95" dirty="0"/>
              <a:t> </a:t>
            </a:r>
            <a:r>
              <a:rPr sz="3100" spc="-270" dirty="0"/>
              <a:t>de</a:t>
            </a:r>
            <a:r>
              <a:rPr sz="3100" spc="-90" dirty="0"/>
              <a:t> </a:t>
            </a:r>
            <a:r>
              <a:rPr sz="3100" spc="-229" dirty="0"/>
              <a:t>sponsoring</a:t>
            </a:r>
            <a:endParaRPr sz="3100" dirty="0"/>
          </a:p>
        </p:txBody>
      </p:sp>
      <p:grpSp>
        <p:nvGrpSpPr>
          <p:cNvPr id="6" name="object 6"/>
          <p:cNvGrpSpPr/>
          <p:nvPr/>
        </p:nvGrpSpPr>
        <p:grpSpPr>
          <a:xfrm>
            <a:off x="650522" y="1519363"/>
            <a:ext cx="3457575" cy="4791075"/>
            <a:chOff x="609599" y="1485900"/>
            <a:chExt cx="3457575" cy="4791075"/>
          </a:xfrm>
        </p:grpSpPr>
        <p:sp>
          <p:nvSpPr>
            <p:cNvPr id="7" name="object 7"/>
            <p:cNvSpPr/>
            <p:nvPr/>
          </p:nvSpPr>
          <p:spPr>
            <a:xfrm>
              <a:off x="609599" y="1504949"/>
              <a:ext cx="3457575" cy="4772025"/>
            </a:xfrm>
            <a:custGeom>
              <a:avLst/>
              <a:gdLst/>
              <a:ahLst/>
              <a:cxnLst/>
              <a:rect l="l" t="t" r="r" b="b"/>
              <a:pathLst>
                <a:path w="3457575" h="4772025">
                  <a:moveTo>
                    <a:pt x="3350779" y="4772024"/>
                  </a:moveTo>
                  <a:lnTo>
                    <a:pt x="106795" y="4772024"/>
                  </a:lnTo>
                  <a:lnTo>
                    <a:pt x="99362" y="4771292"/>
                  </a:lnTo>
                  <a:lnTo>
                    <a:pt x="57038" y="4756930"/>
                  </a:lnTo>
                  <a:lnTo>
                    <a:pt x="23432" y="4727465"/>
                  </a:lnTo>
                  <a:lnTo>
                    <a:pt x="3660" y="4687383"/>
                  </a:lnTo>
                  <a:lnTo>
                    <a:pt x="0" y="4665229"/>
                  </a:lnTo>
                  <a:lnTo>
                    <a:pt x="0" y="4657724"/>
                  </a:lnTo>
                  <a:lnTo>
                    <a:pt x="0" y="88995"/>
                  </a:lnTo>
                  <a:lnTo>
                    <a:pt x="15093" y="47531"/>
                  </a:lnTo>
                  <a:lnTo>
                    <a:pt x="44558" y="19527"/>
                  </a:lnTo>
                  <a:lnTo>
                    <a:pt x="84640" y="3050"/>
                  </a:lnTo>
                  <a:lnTo>
                    <a:pt x="106795" y="0"/>
                  </a:lnTo>
                  <a:lnTo>
                    <a:pt x="3350779" y="0"/>
                  </a:lnTo>
                  <a:lnTo>
                    <a:pt x="3393948" y="9643"/>
                  </a:lnTo>
                  <a:lnTo>
                    <a:pt x="3429403" y="32320"/>
                  </a:lnTo>
                  <a:lnTo>
                    <a:pt x="3451745" y="64577"/>
                  </a:lnTo>
                  <a:lnTo>
                    <a:pt x="3457574" y="88995"/>
                  </a:lnTo>
                  <a:lnTo>
                    <a:pt x="3457574" y="4665229"/>
                  </a:lnTo>
                  <a:lnTo>
                    <a:pt x="3446001" y="4708398"/>
                  </a:lnTo>
                  <a:lnTo>
                    <a:pt x="3418789" y="4743852"/>
                  </a:lnTo>
                  <a:lnTo>
                    <a:pt x="3380080" y="4766195"/>
                  </a:lnTo>
                  <a:lnTo>
                    <a:pt x="3358212" y="4771292"/>
                  </a:lnTo>
                  <a:lnTo>
                    <a:pt x="3350779" y="4772024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609587" y="1485912"/>
              <a:ext cx="3457575" cy="609600"/>
            </a:xfrm>
            <a:custGeom>
              <a:avLst/>
              <a:gdLst/>
              <a:ahLst/>
              <a:cxnLst/>
              <a:rect l="l" t="t" r="r" b="b"/>
              <a:pathLst>
                <a:path w="3457575" h="609600">
                  <a:moveTo>
                    <a:pt x="1706486" y="353491"/>
                  </a:moveTo>
                  <a:lnTo>
                    <a:pt x="1660613" y="277075"/>
                  </a:lnTo>
                  <a:lnTo>
                    <a:pt x="1656791" y="270649"/>
                  </a:lnTo>
                  <a:lnTo>
                    <a:pt x="1649755" y="266687"/>
                  </a:lnTo>
                  <a:lnTo>
                    <a:pt x="1559953" y="266687"/>
                  </a:lnTo>
                  <a:lnTo>
                    <a:pt x="1552575" y="274066"/>
                  </a:lnTo>
                  <a:lnTo>
                    <a:pt x="1552575" y="286385"/>
                  </a:lnTo>
                  <a:lnTo>
                    <a:pt x="1553514" y="289598"/>
                  </a:lnTo>
                  <a:lnTo>
                    <a:pt x="1555305" y="292252"/>
                  </a:lnTo>
                  <a:lnTo>
                    <a:pt x="1623834" y="394944"/>
                  </a:lnTo>
                  <a:lnTo>
                    <a:pt x="1641284" y="379628"/>
                  </a:lnTo>
                  <a:lnTo>
                    <a:pt x="1661121" y="367385"/>
                  </a:lnTo>
                  <a:lnTo>
                    <a:pt x="1682978" y="358559"/>
                  </a:lnTo>
                  <a:lnTo>
                    <a:pt x="1706486" y="353491"/>
                  </a:lnTo>
                  <a:close/>
                </a:path>
                <a:path w="3457575" h="609600">
                  <a:moveTo>
                    <a:pt x="1841906" y="483984"/>
                  </a:moveTo>
                  <a:lnTo>
                    <a:pt x="1829968" y="439458"/>
                  </a:lnTo>
                  <a:lnTo>
                    <a:pt x="1820189" y="423481"/>
                  </a:lnTo>
                  <a:lnTo>
                    <a:pt x="1817738" y="419798"/>
                  </a:lnTo>
                  <a:lnTo>
                    <a:pt x="1812848" y="413842"/>
                  </a:lnTo>
                  <a:lnTo>
                    <a:pt x="1801901" y="402894"/>
                  </a:lnTo>
                  <a:lnTo>
                    <a:pt x="1795957" y="398018"/>
                  </a:lnTo>
                  <a:lnTo>
                    <a:pt x="1790115" y="394119"/>
                  </a:lnTo>
                  <a:lnTo>
                    <a:pt x="1790115" y="473913"/>
                  </a:lnTo>
                  <a:lnTo>
                    <a:pt x="1787702" y="476313"/>
                  </a:lnTo>
                  <a:lnTo>
                    <a:pt x="1762074" y="501294"/>
                  </a:lnTo>
                  <a:lnTo>
                    <a:pt x="1760601" y="502767"/>
                  </a:lnTo>
                  <a:lnTo>
                    <a:pt x="1759953" y="504786"/>
                  </a:lnTo>
                  <a:lnTo>
                    <a:pt x="1760321" y="507123"/>
                  </a:lnTo>
                  <a:lnTo>
                    <a:pt x="1766887" y="545363"/>
                  </a:lnTo>
                  <a:lnTo>
                    <a:pt x="1764855" y="546912"/>
                  </a:lnTo>
                  <a:lnTo>
                    <a:pt x="1761540" y="549313"/>
                  </a:lnTo>
                  <a:lnTo>
                    <a:pt x="1725104" y="530161"/>
                  </a:lnTo>
                  <a:lnTo>
                    <a:pt x="1722894" y="530161"/>
                  </a:lnTo>
                  <a:lnTo>
                    <a:pt x="1686458" y="549313"/>
                  </a:lnTo>
                  <a:lnTo>
                    <a:pt x="1681099" y="545363"/>
                  </a:lnTo>
                  <a:lnTo>
                    <a:pt x="1687728" y="506857"/>
                  </a:lnTo>
                  <a:lnTo>
                    <a:pt x="1688071" y="504786"/>
                  </a:lnTo>
                  <a:lnTo>
                    <a:pt x="1687398" y="502767"/>
                  </a:lnTo>
                  <a:lnTo>
                    <a:pt x="1685925" y="501294"/>
                  </a:lnTo>
                  <a:lnTo>
                    <a:pt x="1661617" y="477596"/>
                  </a:lnTo>
                  <a:lnTo>
                    <a:pt x="1657934" y="473913"/>
                  </a:lnTo>
                  <a:lnTo>
                    <a:pt x="1659940" y="467614"/>
                  </a:lnTo>
                  <a:lnTo>
                    <a:pt x="1698713" y="461987"/>
                  </a:lnTo>
                  <a:lnTo>
                    <a:pt x="1700720" y="461721"/>
                  </a:lnTo>
                  <a:lnTo>
                    <a:pt x="1701520" y="461137"/>
                  </a:lnTo>
                  <a:lnTo>
                    <a:pt x="1702498" y="460375"/>
                  </a:lnTo>
                  <a:lnTo>
                    <a:pt x="1718411" y="428167"/>
                  </a:lnTo>
                  <a:lnTo>
                    <a:pt x="1720748" y="423481"/>
                  </a:lnTo>
                  <a:lnTo>
                    <a:pt x="1727377" y="423481"/>
                  </a:lnTo>
                  <a:lnTo>
                    <a:pt x="1729651" y="428167"/>
                  </a:lnTo>
                  <a:lnTo>
                    <a:pt x="1744662" y="458571"/>
                  </a:lnTo>
                  <a:lnTo>
                    <a:pt x="1745526" y="460375"/>
                  </a:lnTo>
                  <a:lnTo>
                    <a:pt x="1747342" y="461721"/>
                  </a:lnTo>
                  <a:lnTo>
                    <a:pt x="1749348" y="461987"/>
                  </a:lnTo>
                  <a:lnTo>
                    <a:pt x="1782902" y="466877"/>
                  </a:lnTo>
                  <a:lnTo>
                    <a:pt x="1787626" y="467614"/>
                  </a:lnTo>
                  <a:lnTo>
                    <a:pt x="1788033" y="467614"/>
                  </a:lnTo>
                  <a:lnTo>
                    <a:pt x="1790115" y="473913"/>
                  </a:lnTo>
                  <a:lnTo>
                    <a:pt x="1790115" y="394119"/>
                  </a:lnTo>
                  <a:lnTo>
                    <a:pt x="1783080" y="389420"/>
                  </a:lnTo>
                  <a:lnTo>
                    <a:pt x="1739430" y="374599"/>
                  </a:lnTo>
                  <a:lnTo>
                    <a:pt x="1731772" y="373849"/>
                  </a:lnTo>
                  <a:lnTo>
                    <a:pt x="1716290" y="373849"/>
                  </a:lnTo>
                  <a:lnTo>
                    <a:pt x="1671777" y="385787"/>
                  </a:lnTo>
                  <a:lnTo>
                    <a:pt x="1635213" y="413842"/>
                  </a:lnTo>
                  <a:lnTo>
                    <a:pt x="1612176" y="453758"/>
                  </a:lnTo>
                  <a:lnTo>
                    <a:pt x="1609763" y="461987"/>
                  </a:lnTo>
                  <a:lnTo>
                    <a:pt x="1606918" y="476313"/>
                  </a:lnTo>
                  <a:lnTo>
                    <a:pt x="1606791" y="477596"/>
                  </a:lnTo>
                  <a:lnTo>
                    <a:pt x="1606156" y="483984"/>
                  </a:lnTo>
                  <a:lnTo>
                    <a:pt x="1606156" y="499465"/>
                  </a:lnTo>
                  <a:lnTo>
                    <a:pt x="1618094" y="543979"/>
                  </a:lnTo>
                  <a:lnTo>
                    <a:pt x="1646161" y="580542"/>
                  </a:lnTo>
                  <a:lnTo>
                    <a:pt x="1686077" y="603580"/>
                  </a:lnTo>
                  <a:lnTo>
                    <a:pt x="1716290" y="609587"/>
                  </a:lnTo>
                  <a:lnTo>
                    <a:pt x="1731772" y="609587"/>
                  </a:lnTo>
                  <a:lnTo>
                    <a:pt x="1776285" y="597662"/>
                  </a:lnTo>
                  <a:lnTo>
                    <a:pt x="1812848" y="569595"/>
                  </a:lnTo>
                  <a:lnTo>
                    <a:pt x="1827110" y="549313"/>
                  </a:lnTo>
                  <a:lnTo>
                    <a:pt x="1829968" y="543979"/>
                  </a:lnTo>
                  <a:lnTo>
                    <a:pt x="1835886" y="529678"/>
                  </a:lnTo>
                  <a:lnTo>
                    <a:pt x="1838134" y="522312"/>
                  </a:lnTo>
                  <a:lnTo>
                    <a:pt x="1841144" y="507123"/>
                  </a:lnTo>
                  <a:lnTo>
                    <a:pt x="1841169" y="506857"/>
                  </a:lnTo>
                  <a:lnTo>
                    <a:pt x="1841906" y="499465"/>
                  </a:lnTo>
                  <a:lnTo>
                    <a:pt x="1841906" y="483984"/>
                  </a:lnTo>
                  <a:close/>
                </a:path>
                <a:path w="3457575" h="609600">
                  <a:moveTo>
                    <a:pt x="1895475" y="274066"/>
                  </a:moveTo>
                  <a:lnTo>
                    <a:pt x="1888109" y="266687"/>
                  </a:lnTo>
                  <a:lnTo>
                    <a:pt x="1798307" y="266687"/>
                  </a:lnTo>
                  <a:lnTo>
                    <a:pt x="1791335" y="270649"/>
                  </a:lnTo>
                  <a:lnTo>
                    <a:pt x="1787448" y="277075"/>
                  </a:lnTo>
                  <a:lnTo>
                    <a:pt x="1741576" y="353491"/>
                  </a:lnTo>
                  <a:lnTo>
                    <a:pt x="1765084" y="358559"/>
                  </a:lnTo>
                  <a:lnTo>
                    <a:pt x="1786940" y="367385"/>
                  </a:lnTo>
                  <a:lnTo>
                    <a:pt x="1806778" y="379628"/>
                  </a:lnTo>
                  <a:lnTo>
                    <a:pt x="1824228" y="394944"/>
                  </a:lnTo>
                  <a:lnTo>
                    <a:pt x="1887321" y="300304"/>
                  </a:lnTo>
                  <a:lnTo>
                    <a:pt x="1894547" y="289598"/>
                  </a:lnTo>
                  <a:lnTo>
                    <a:pt x="1895475" y="286385"/>
                  </a:lnTo>
                  <a:lnTo>
                    <a:pt x="1895475" y="274066"/>
                  </a:lnTo>
                  <a:close/>
                </a:path>
                <a:path w="3457575" h="609600">
                  <a:moveTo>
                    <a:pt x="3457575" y="114300"/>
                  </a:moveTo>
                  <a:lnTo>
                    <a:pt x="3448875" y="70548"/>
                  </a:lnTo>
                  <a:lnTo>
                    <a:pt x="3428301" y="38100"/>
                  </a:lnTo>
                  <a:lnTo>
                    <a:pt x="3397212" y="13500"/>
                  </a:lnTo>
                  <a:lnTo>
                    <a:pt x="3354540" y="533"/>
                  </a:lnTo>
                  <a:lnTo>
                    <a:pt x="3343275" y="0"/>
                  </a:lnTo>
                  <a:lnTo>
                    <a:pt x="114300" y="0"/>
                  </a:lnTo>
                  <a:lnTo>
                    <a:pt x="70561" y="8699"/>
                  </a:lnTo>
                  <a:lnTo>
                    <a:pt x="33489" y="33477"/>
                  </a:lnTo>
                  <a:lnTo>
                    <a:pt x="19164" y="50927"/>
                  </a:lnTo>
                  <a:lnTo>
                    <a:pt x="13512" y="60363"/>
                  </a:lnTo>
                  <a:lnTo>
                    <a:pt x="546" y="103035"/>
                  </a:lnTo>
                  <a:lnTo>
                    <a:pt x="0" y="114300"/>
                  </a:lnTo>
                  <a:lnTo>
                    <a:pt x="546" y="106781"/>
                  </a:lnTo>
                  <a:lnTo>
                    <a:pt x="2184" y="99428"/>
                  </a:lnTo>
                  <a:lnTo>
                    <a:pt x="25908" y="65976"/>
                  </a:lnTo>
                  <a:lnTo>
                    <a:pt x="60375" y="47104"/>
                  </a:lnTo>
                  <a:lnTo>
                    <a:pt x="103047" y="38455"/>
                  </a:lnTo>
                  <a:lnTo>
                    <a:pt x="114300" y="38100"/>
                  </a:lnTo>
                  <a:lnTo>
                    <a:pt x="3343275" y="38100"/>
                  </a:lnTo>
                  <a:lnTo>
                    <a:pt x="3387026" y="43891"/>
                  </a:lnTo>
                  <a:lnTo>
                    <a:pt x="3424009" y="60363"/>
                  </a:lnTo>
                  <a:lnTo>
                    <a:pt x="3452685" y="92202"/>
                  </a:lnTo>
                  <a:lnTo>
                    <a:pt x="3457041" y="106781"/>
                  </a:lnTo>
                  <a:lnTo>
                    <a:pt x="3457575" y="114300"/>
                  </a:lnTo>
                  <a:close/>
                </a:path>
              </a:pathLst>
            </a:custGeom>
            <a:solidFill>
              <a:srgbClr val="CC7E3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658491" y="2274068"/>
            <a:ext cx="1356360" cy="3577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1">
              <a:spcBef>
                <a:spcPts val="90"/>
              </a:spcBef>
            </a:pPr>
            <a:r>
              <a:rPr sz="2250" b="1" dirty="0">
                <a:solidFill>
                  <a:srgbClr val="FFFFFF"/>
                </a:solidFill>
                <a:latin typeface="Montserrat"/>
                <a:cs typeface="Montserrat"/>
              </a:rPr>
              <a:t>2</a:t>
            </a:r>
            <a:r>
              <a:rPr sz="2250" b="1" spc="-1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2250" b="1" spc="-110" dirty="0">
                <a:solidFill>
                  <a:srgbClr val="FFFFFF"/>
                </a:solidFill>
                <a:latin typeface="Montserrat"/>
                <a:cs typeface="Montserrat"/>
              </a:rPr>
              <a:t>000</a:t>
            </a:r>
            <a:r>
              <a:rPr sz="2250" b="1" spc="-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2250" b="1" spc="-85" dirty="0">
                <a:solidFill>
                  <a:srgbClr val="FFFFFF"/>
                </a:solidFill>
                <a:latin typeface="Montserrat"/>
                <a:cs typeface="Montserrat"/>
              </a:rPr>
              <a:t>€</a:t>
            </a:r>
            <a:r>
              <a:rPr sz="1450" spc="-85" dirty="0">
                <a:solidFill>
                  <a:srgbClr val="FFFFFF"/>
                </a:solidFill>
                <a:latin typeface="Montserrat"/>
                <a:cs typeface="Montserrat"/>
              </a:rPr>
              <a:t>/an</a:t>
            </a:r>
            <a:endParaRPr sz="1450">
              <a:latin typeface="Montserrat"/>
              <a:cs typeface="Montserrat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7247" y="2970876"/>
            <a:ext cx="135225" cy="97125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082675" y="2886201"/>
            <a:ext cx="214947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Logo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sur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site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90" dirty="0">
                <a:solidFill>
                  <a:srgbClr val="FFFFFF"/>
                </a:solidFill>
                <a:latin typeface="Montserrat"/>
                <a:cs typeface="Montserrat"/>
              </a:rPr>
              <a:t>web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du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club</a:t>
            </a:r>
            <a:endParaRPr sz="1300" dirty="0">
              <a:latin typeface="Montserrat"/>
              <a:cs typeface="Montserrat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7247" y="3313777"/>
            <a:ext cx="135225" cy="97125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1082675" y="3229101"/>
            <a:ext cx="176847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2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places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VIP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par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match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7247" y="3656677"/>
            <a:ext cx="135225" cy="97125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1082675" y="3572001"/>
            <a:ext cx="232537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2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posts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sur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les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réseaux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45" dirty="0">
                <a:solidFill>
                  <a:srgbClr val="FFFFFF"/>
                </a:solidFill>
                <a:latin typeface="Montserrat"/>
                <a:cs typeface="Montserrat"/>
              </a:rPr>
              <a:t>sociaux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7247" y="3999577"/>
            <a:ext cx="135225" cy="97125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1082675" y="3914901"/>
            <a:ext cx="2094864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Mention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dans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la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newsletter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18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7247" y="4342477"/>
            <a:ext cx="135225" cy="97125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1082675" y="4257801"/>
            <a:ext cx="238442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Certificat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partenariat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30" dirty="0">
                <a:solidFill>
                  <a:srgbClr val="FFFFFF"/>
                </a:solidFill>
                <a:latin typeface="Montserrat"/>
                <a:cs typeface="Montserrat"/>
              </a:rPr>
              <a:t>officiel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990851" y="1524000"/>
            <a:ext cx="885825" cy="147955"/>
          </a:xfrm>
          <a:custGeom>
            <a:avLst/>
            <a:gdLst/>
            <a:ahLst/>
            <a:cxnLst/>
            <a:rect l="l" t="t" r="r" b="b"/>
            <a:pathLst>
              <a:path w="885825" h="147955">
                <a:moveTo>
                  <a:pt x="738187" y="147637"/>
                </a:moveTo>
                <a:lnTo>
                  <a:pt x="147637" y="147637"/>
                </a:lnTo>
                <a:lnTo>
                  <a:pt x="140384" y="147460"/>
                </a:lnTo>
                <a:lnTo>
                  <a:pt x="97907" y="139010"/>
                </a:lnTo>
                <a:lnTo>
                  <a:pt x="59682" y="118579"/>
                </a:lnTo>
                <a:lnTo>
                  <a:pt x="29058" y="87955"/>
                </a:lnTo>
                <a:lnTo>
                  <a:pt x="8626" y="49729"/>
                </a:lnTo>
                <a:lnTo>
                  <a:pt x="177" y="7253"/>
                </a:lnTo>
                <a:lnTo>
                  <a:pt x="0" y="0"/>
                </a:lnTo>
                <a:lnTo>
                  <a:pt x="885824" y="0"/>
                </a:lnTo>
                <a:lnTo>
                  <a:pt x="879469" y="42857"/>
                </a:lnTo>
                <a:lnTo>
                  <a:pt x="860943" y="82022"/>
                </a:lnTo>
                <a:lnTo>
                  <a:pt x="831848" y="114126"/>
                </a:lnTo>
                <a:lnTo>
                  <a:pt x="794685" y="136399"/>
                </a:lnTo>
                <a:lnTo>
                  <a:pt x="752658" y="146928"/>
                </a:lnTo>
                <a:lnTo>
                  <a:pt x="738187" y="147637"/>
                </a:lnTo>
                <a:close/>
              </a:path>
            </a:pathLst>
          </a:custGeom>
          <a:solidFill>
            <a:srgbClr val="CC7E3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4371974" y="1485901"/>
            <a:ext cx="3448050" cy="4791075"/>
            <a:chOff x="4371974" y="1485900"/>
            <a:chExt cx="3448050" cy="4791075"/>
          </a:xfrm>
        </p:grpSpPr>
        <p:sp>
          <p:nvSpPr>
            <p:cNvPr id="24" name="object 24"/>
            <p:cNvSpPr/>
            <p:nvPr/>
          </p:nvSpPr>
          <p:spPr>
            <a:xfrm>
              <a:off x="4371974" y="1504949"/>
              <a:ext cx="3448050" cy="4772025"/>
            </a:xfrm>
            <a:custGeom>
              <a:avLst/>
              <a:gdLst/>
              <a:ahLst/>
              <a:cxnLst/>
              <a:rect l="l" t="t" r="r" b="b"/>
              <a:pathLst>
                <a:path w="3448050" h="4772025">
                  <a:moveTo>
                    <a:pt x="3341254" y="4772024"/>
                  </a:moveTo>
                  <a:lnTo>
                    <a:pt x="106795" y="4772024"/>
                  </a:lnTo>
                  <a:lnTo>
                    <a:pt x="99361" y="4771292"/>
                  </a:lnTo>
                  <a:lnTo>
                    <a:pt x="57038" y="4756930"/>
                  </a:lnTo>
                  <a:lnTo>
                    <a:pt x="23432" y="4727465"/>
                  </a:lnTo>
                  <a:lnTo>
                    <a:pt x="3659" y="4687383"/>
                  </a:lnTo>
                  <a:lnTo>
                    <a:pt x="0" y="4665229"/>
                  </a:lnTo>
                  <a:lnTo>
                    <a:pt x="0" y="4657724"/>
                  </a:lnTo>
                  <a:lnTo>
                    <a:pt x="0" y="88995"/>
                  </a:lnTo>
                  <a:lnTo>
                    <a:pt x="15092" y="47531"/>
                  </a:lnTo>
                  <a:lnTo>
                    <a:pt x="44557" y="19527"/>
                  </a:lnTo>
                  <a:lnTo>
                    <a:pt x="84640" y="3050"/>
                  </a:lnTo>
                  <a:lnTo>
                    <a:pt x="106795" y="0"/>
                  </a:lnTo>
                  <a:lnTo>
                    <a:pt x="3341254" y="0"/>
                  </a:lnTo>
                  <a:lnTo>
                    <a:pt x="3384424" y="9643"/>
                  </a:lnTo>
                  <a:lnTo>
                    <a:pt x="3419877" y="32320"/>
                  </a:lnTo>
                  <a:lnTo>
                    <a:pt x="3442220" y="64577"/>
                  </a:lnTo>
                  <a:lnTo>
                    <a:pt x="3448049" y="88995"/>
                  </a:lnTo>
                  <a:lnTo>
                    <a:pt x="3448049" y="4665229"/>
                  </a:lnTo>
                  <a:lnTo>
                    <a:pt x="3436476" y="4708398"/>
                  </a:lnTo>
                  <a:lnTo>
                    <a:pt x="3409264" y="4743852"/>
                  </a:lnTo>
                  <a:lnTo>
                    <a:pt x="3370556" y="4766195"/>
                  </a:lnTo>
                  <a:lnTo>
                    <a:pt x="3348687" y="4771292"/>
                  </a:lnTo>
                  <a:lnTo>
                    <a:pt x="3341254" y="4772024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371962" y="1485912"/>
              <a:ext cx="3448050" cy="610235"/>
            </a:xfrm>
            <a:custGeom>
              <a:avLst/>
              <a:gdLst/>
              <a:ahLst/>
              <a:cxnLst/>
              <a:rect l="l" t="t" r="r" b="b"/>
              <a:pathLst>
                <a:path w="3448050" h="610235">
                  <a:moveTo>
                    <a:pt x="1706079" y="543293"/>
                  </a:moveTo>
                  <a:lnTo>
                    <a:pt x="1702320" y="542086"/>
                  </a:lnTo>
                  <a:lnTo>
                    <a:pt x="1698713" y="540346"/>
                  </a:lnTo>
                  <a:lnTo>
                    <a:pt x="1695297" y="538137"/>
                  </a:lnTo>
                  <a:lnTo>
                    <a:pt x="1684477" y="530961"/>
                  </a:lnTo>
                  <a:lnTo>
                    <a:pt x="1683169" y="530098"/>
                  </a:lnTo>
                  <a:lnTo>
                    <a:pt x="1682902" y="530098"/>
                  </a:lnTo>
                  <a:lnTo>
                    <a:pt x="1668640" y="530961"/>
                  </a:lnTo>
                  <a:lnTo>
                    <a:pt x="1655902" y="529831"/>
                  </a:lnTo>
                  <a:lnTo>
                    <a:pt x="1644281" y="525183"/>
                  </a:lnTo>
                  <a:lnTo>
                    <a:pt x="1634464" y="517436"/>
                  </a:lnTo>
                  <a:lnTo>
                    <a:pt x="1627111" y="506996"/>
                  </a:lnTo>
                  <a:lnTo>
                    <a:pt x="1620685" y="494195"/>
                  </a:lnTo>
                  <a:lnTo>
                    <a:pt x="1620418" y="493928"/>
                  </a:lnTo>
                  <a:lnTo>
                    <a:pt x="1620304" y="494195"/>
                  </a:lnTo>
                  <a:lnTo>
                    <a:pt x="1591551" y="562584"/>
                  </a:lnTo>
                  <a:lnTo>
                    <a:pt x="1590014" y="566127"/>
                  </a:lnTo>
                  <a:lnTo>
                    <a:pt x="1590471" y="570217"/>
                  </a:lnTo>
                  <a:lnTo>
                    <a:pt x="1591652" y="571754"/>
                  </a:lnTo>
                  <a:lnTo>
                    <a:pt x="1595297" y="576313"/>
                  </a:lnTo>
                  <a:lnTo>
                    <a:pt x="1599120" y="577850"/>
                  </a:lnTo>
                  <a:lnTo>
                    <a:pt x="1640509" y="571754"/>
                  </a:lnTo>
                  <a:lnTo>
                    <a:pt x="1662036" y="604710"/>
                  </a:lnTo>
                  <a:lnTo>
                    <a:pt x="1664169" y="608050"/>
                  </a:lnTo>
                  <a:lnTo>
                    <a:pt x="1666481" y="609193"/>
                  </a:lnTo>
                  <a:lnTo>
                    <a:pt x="1667891" y="609866"/>
                  </a:lnTo>
                  <a:lnTo>
                    <a:pt x="1668830" y="609866"/>
                  </a:lnTo>
                  <a:lnTo>
                    <a:pt x="1676730" y="609193"/>
                  </a:lnTo>
                  <a:lnTo>
                    <a:pt x="1676031" y="609193"/>
                  </a:lnTo>
                  <a:lnTo>
                    <a:pt x="1679359" y="606780"/>
                  </a:lnTo>
                  <a:lnTo>
                    <a:pt x="1679409" y="606640"/>
                  </a:lnTo>
                  <a:lnTo>
                    <a:pt x="1694091" y="571754"/>
                  </a:lnTo>
                  <a:lnTo>
                    <a:pt x="1706079" y="543293"/>
                  </a:lnTo>
                  <a:close/>
                </a:path>
                <a:path w="3448050" h="610235">
                  <a:moveTo>
                    <a:pt x="1847900" y="395211"/>
                  </a:moveTo>
                  <a:lnTo>
                    <a:pt x="1846986" y="388912"/>
                  </a:lnTo>
                  <a:lnTo>
                    <a:pt x="1844243" y="383019"/>
                  </a:lnTo>
                  <a:lnTo>
                    <a:pt x="1833727" y="367157"/>
                  </a:lnTo>
                  <a:lnTo>
                    <a:pt x="1832457" y="362394"/>
                  </a:lnTo>
                  <a:lnTo>
                    <a:pt x="1832724" y="357644"/>
                  </a:lnTo>
                  <a:lnTo>
                    <a:pt x="1833689" y="341706"/>
                  </a:lnTo>
                  <a:lnTo>
                    <a:pt x="1834121" y="334530"/>
                  </a:lnTo>
                  <a:lnTo>
                    <a:pt x="1829308" y="326237"/>
                  </a:lnTo>
                  <a:lnTo>
                    <a:pt x="1804250" y="313639"/>
                  </a:lnTo>
                  <a:lnTo>
                    <a:pt x="1800771" y="310222"/>
                  </a:lnTo>
                  <a:lnTo>
                    <a:pt x="1788248" y="285242"/>
                  </a:lnTo>
                  <a:lnTo>
                    <a:pt x="1782826" y="282092"/>
                  </a:lnTo>
                  <a:lnTo>
                    <a:pt x="1779943" y="280428"/>
                  </a:lnTo>
                  <a:lnTo>
                    <a:pt x="1772843" y="280860"/>
                  </a:lnTo>
                  <a:lnTo>
                    <a:pt x="1772843" y="391756"/>
                  </a:lnTo>
                  <a:lnTo>
                    <a:pt x="1772843" y="398792"/>
                  </a:lnTo>
                  <a:lnTo>
                    <a:pt x="1754670" y="435648"/>
                  </a:lnTo>
                  <a:lnTo>
                    <a:pt x="1722793" y="448856"/>
                  </a:lnTo>
                  <a:lnTo>
                    <a:pt x="1715744" y="448856"/>
                  </a:lnTo>
                  <a:lnTo>
                    <a:pt x="1678901" y="430682"/>
                  </a:lnTo>
                  <a:lnTo>
                    <a:pt x="1665693" y="398792"/>
                  </a:lnTo>
                  <a:lnTo>
                    <a:pt x="1665693" y="391756"/>
                  </a:lnTo>
                  <a:lnTo>
                    <a:pt x="1683867" y="354914"/>
                  </a:lnTo>
                  <a:lnTo>
                    <a:pt x="1715744" y="341706"/>
                  </a:lnTo>
                  <a:lnTo>
                    <a:pt x="1722793" y="341706"/>
                  </a:lnTo>
                  <a:lnTo>
                    <a:pt x="1759635" y="359879"/>
                  </a:lnTo>
                  <a:lnTo>
                    <a:pt x="1772843" y="391756"/>
                  </a:lnTo>
                  <a:lnTo>
                    <a:pt x="1772843" y="280860"/>
                  </a:lnTo>
                  <a:lnTo>
                    <a:pt x="1752079" y="282092"/>
                  </a:lnTo>
                  <a:lnTo>
                    <a:pt x="1747393" y="280822"/>
                  </a:lnTo>
                  <a:lnTo>
                    <a:pt x="1731454" y="270383"/>
                  </a:lnTo>
                  <a:lnTo>
                    <a:pt x="1725574" y="267627"/>
                  </a:lnTo>
                  <a:lnTo>
                    <a:pt x="1719275" y="266712"/>
                  </a:lnTo>
                  <a:lnTo>
                    <a:pt x="1712963" y="267627"/>
                  </a:lnTo>
                  <a:lnTo>
                    <a:pt x="1707083" y="270383"/>
                  </a:lnTo>
                  <a:lnTo>
                    <a:pt x="1691144" y="280822"/>
                  </a:lnTo>
                  <a:lnTo>
                    <a:pt x="1686382" y="282092"/>
                  </a:lnTo>
                  <a:lnTo>
                    <a:pt x="1658518" y="280428"/>
                  </a:lnTo>
                  <a:lnTo>
                    <a:pt x="1650225" y="285242"/>
                  </a:lnTo>
                  <a:lnTo>
                    <a:pt x="1637690" y="310222"/>
                  </a:lnTo>
                  <a:lnTo>
                    <a:pt x="1634286" y="313639"/>
                  </a:lnTo>
                  <a:lnTo>
                    <a:pt x="1629930" y="315912"/>
                  </a:lnTo>
                  <a:lnTo>
                    <a:pt x="1609369" y="326237"/>
                  </a:lnTo>
                  <a:lnTo>
                    <a:pt x="1604454" y="334530"/>
                  </a:lnTo>
                  <a:lnTo>
                    <a:pt x="1605013" y="344436"/>
                  </a:lnTo>
                  <a:lnTo>
                    <a:pt x="1606080" y="362394"/>
                  </a:lnTo>
                  <a:lnTo>
                    <a:pt x="1604810" y="367157"/>
                  </a:lnTo>
                  <a:lnTo>
                    <a:pt x="1602206" y="371170"/>
                  </a:lnTo>
                  <a:lnTo>
                    <a:pt x="1594408" y="383019"/>
                  </a:lnTo>
                  <a:lnTo>
                    <a:pt x="1591640" y="388912"/>
                  </a:lnTo>
                  <a:lnTo>
                    <a:pt x="1590713" y="395211"/>
                  </a:lnTo>
                  <a:lnTo>
                    <a:pt x="1591602" y="401523"/>
                  </a:lnTo>
                  <a:lnTo>
                    <a:pt x="1591945" y="402285"/>
                  </a:lnTo>
                  <a:lnTo>
                    <a:pt x="1594332" y="407403"/>
                  </a:lnTo>
                  <a:lnTo>
                    <a:pt x="1602155" y="419392"/>
                  </a:lnTo>
                  <a:lnTo>
                    <a:pt x="1604810" y="423405"/>
                  </a:lnTo>
                  <a:lnTo>
                    <a:pt x="1606029" y="427977"/>
                  </a:lnTo>
                  <a:lnTo>
                    <a:pt x="1605940" y="430682"/>
                  </a:lnTo>
                  <a:lnTo>
                    <a:pt x="1605826" y="432854"/>
                  </a:lnTo>
                  <a:lnTo>
                    <a:pt x="1604416" y="455955"/>
                  </a:lnTo>
                  <a:lnTo>
                    <a:pt x="1609191" y="464261"/>
                  </a:lnTo>
                  <a:lnTo>
                    <a:pt x="1634286" y="476923"/>
                  </a:lnTo>
                  <a:lnTo>
                    <a:pt x="1637690" y="480263"/>
                  </a:lnTo>
                  <a:lnTo>
                    <a:pt x="1639849" y="484492"/>
                  </a:lnTo>
                  <a:lnTo>
                    <a:pt x="1650288" y="505320"/>
                  </a:lnTo>
                  <a:lnTo>
                    <a:pt x="1658594" y="510133"/>
                  </a:lnTo>
                  <a:lnTo>
                    <a:pt x="1686458" y="508469"/>
                  </a:lnTo>
                  <a:lnTo>
                    <a:pt x="1691144" y="509739"/>
                  </a:lnTo>
                  <a:lnTo>
                    <a:pt x="1707146" y="520255"/>
                  </a:lnTo>
                  <a:lnTo>
                    <a:pt x="1713026" y="522998"/>
                  </a:lnTo>
                  <a:lnTo>
                    <a:pt x="1719338" y="523913"/>
                  </a:lnTo>
                  <a:lnTo>
                    <a:pt x="1725637" y="522998"/>
                  </a:lnTo>
                  <a:lnTo>
                    <a:pt x="1731530" y="520255"/>
                  </a:lnTo>
                  <a:lnTo>
                    <a:pt x="1747393" y="509739"/>
                  </a:lnTo>
                  <a:lnTo>
                    <a:pt x="1752155" y="508469"/>
                  </a:lnTo>
                  <a:lnTo>
                    <a:pt x="1780019" y="510133"/>
                  </a:lnTo>
                  <a:lnTo>
                    <a:pt x="1782902" y="508469"/>
                  </a:lnTo>
                  <a:lnTo>
                    <a:pt x="1788312" y="505320"/>
                  </a:lnTo>
                  <a:lnTo>
                    <a:pt x="1798764" y="484492"/>
                  </a:lnTo>
                  <a:lnTo>
                    <a:pt x="1800910" y="480263"/>
                  </a:lnTo>
                  <a:lnTo>
                    <a:pt x="1804327" y="476783"/>
                  </a:lnTo>
                  <a:lnTo>
                    <a:pt x="1829308" y="464261"/>
                  </a:lnTo>
                  <a:lnTo>
                    <a:pt x="1834121" y="455955"/>
                  </a:lnTo>
                  <a:lnTo>
                    <a:pt x="1833689" y="448856"/>
                  </a:lnTo>
                  <a:lnTo>
                    <a:pt x="1833587" y="447141"/>
                  </a:lnTo>
                  <a:lnTo>
                    <a:pt x="1833524" y="446125"/>
                  </a:lnTo>
                  <a:lnTo>
                    <a:pt x="1832597" y="430682"/>
                  </a:lnTo>
                  <a:lnTo>
                    <a:pt x="1832483" y="427977"/>
                  </a:lnTo>
                  <a:lnTo>
                    <a:pt x="1833727" y="423405"/>
                  </a:lnTo>
                  <a:lnTo>
                    <a:pt x="1836331" y="419392"/>
                  </a:lnTo>
                  <a:lnTo>
                    <a:pt x="1844243" y="407403"/>
                  </a:lnTo>
                  <a:lnTo>
                    <a:pt x="1846986" y="401523"/>
                  </a:lnTo>
                  <a:lnTo>
                    <a:pt x="1847900" y="395211"/>
                  </a:lnTo>
                  <a:close/>
                </a:path>
                <a:path w="3448050" h="610235">
                  <a:moveTo>
                    <a:pt x="1848523" y="566127"/>
                  </a:moveTo>
                  <a:lnTo>
                    <a:pt x="1847049" y="562584"/>
                  </a:lnTo>
                  <a:lnTo>
                    <a:pt x="1833727" y="530961"/>
                  </a:lnTo>
                  <a:lnTo>
                    <a:pt x="1818119" y="493928"/>
                  </a:lnTo>
                  <a:lnTo>
                    <a:pt x="1817992" y="493928"/>
                  </a:lnTo>
                  <a:lnTo>
                    <a:pt x="1811426" y="506996"/>
                  </a:lnTo>
                  <a:lnTo>
                    <a:pt x="1804073" y="517436"/>
                  </a:lnTo>
                  <a:lnTo>
                    <a:pt x="1794256" y="525183"/>
                  </a:lnTo>
                  <a:lnTo>
                    <a:pt x="1782635" y="529831"/>
                  </a:lnTo>
                  <a:lnTo>
                    <a:pt x="1769897" y="530961"/>
                  </a:lnTo>
                  <a:lnTo>
                    <a:pt x="1755635" y="530098"/>
                  </a:lnTo>
                  <a:lnTo>
                    <a:pt x="1755368" y="530098"/>
                  </a:lnTo>
                  <a:lnTo>
                    <a:pt x="1739925" y="540346"/>
                  </a:lnTo>
                  <a:lnTo>
                    <a:pt x="1736217" y="542086"/>
                  </a:lnTo>
                  <a:lnTo>
                    <a:pt x="1732457" y="543293"/>
                  </a:lnTo>
                  <a:lnTo>
                    <a:pt x="1757641" y="603034"/>
                  </a:lnTo>
                  <a:lnTo>
                    <a:pt x="1759178" y="606640"/>
                  </a:lnTo>
                  <a:lnTo>
                    <a:pt x="1762594" y="609193"/>
                  </a:lnTo>
                  <a:lnTo>
                    <a:pt x="1770507" y="609866"/>
                  </a:lnTo>
                  <a:lnTo>
                    <a:pt x="1774317" y="608050"/>
                  </a:lnTo>
                  <a:lnTo>
                    <a:pt x="1776463" y="604710"/>
                  </a:lnTo>
                  <a:lnTo>
                    <a:pt x="1798027" y="571754"/>
                  </a:lnTo>
                  <a:lnTo>
                    <a:pt x="1838998" y="577850"/>
                  </a:lnTo>
                  <a:lnTo>
                    <a:pt x="1839582" y="577850"/>
                  </a:lnTo>
                  <a:lnTo>
                    <a:pt x="1840941" y="577316"/>
                  </a:lnTo>
                  <a:lnTo>
                    <a:pt x="1843354" y="576313"/>
                  </a:lnTo>
                  <a:lnTo>
                    <a:pt x="1846821" y="571754"/>
                  </a:lnTo>
                  <a:lnTo>
                    <a:pt x="1847989" y="570217"/>
                  </a:lnTo>
                  <a:lnTo>
                    <a:pt x="1848523" y="566127"/>
                  </a:lnTo>
                  <a:close/>
                </a:path>
                <a:path w="3448050" h="610235">
                  <a:moveTo>
                    <a:pt x="3448050" y="114300"/>
                  </a:moveTo>
                  <a:lnTo>
                    <a:pt x="3439350" y="70548"/>
                  </a:lnTo>
                  <a:lnTo>
                    <a:pt x="3418776" y="38100"/>
                  </a:lnTo>
                  <a:lnTo>
                    <a:pt x="3387687" y="13500"/>
                  </a:lnTo>
                  <a:lnTo>
                    <a:pt x="3345015" y="533"/>
                  </a:lnTo>
                  <a:lnTo>
                    <a:pt x="3333750" y="0"/>
                  </a:lnTo>
                  <a:lnTo>
                    <a:pt x="114300" y="0"/>
                  </a:lnTo>
                  <a:lnTo>
                    <a:pt x="70561" y="8699"/>
                  </a:lnTo>
                  <a:lnTo>
                    <a:pt x="33489" y="33477"/>
                  </a:lnTo>
                  <a:lnTo>
                    <a:pt x="19164" y="50927"/>
                  </a:lnTo>
                  <a:lnTo>
                    <a:pt x="13512" y="60363"/>
                  </a:lnTo>
                  <a:lnTo>
                    <a:pt x="546" y="103035"/>
                  </a:lnTo>
                  <a:lnTo>
                    <a:pt x="0" y="114300"/>
                  </a:lnTo>
                  <a:lnTo>
                    <a:pt x="546" y="106781"/>
                  </a:lnTo>
                  <a:lnTo>
                    <a:pt x="2184" y="99428"/>
                  </a:lnTo>
                  <a:lnTo>
                    <a:pt x="25908" y="65976"/>
                  </a:lnTo>
                  <a:lnTo>
                    <a:pt x="60375" y="47104"/>
                  </a:lnTo>
                  <a:lnTo>
                    <a:pt x="103047" y="38455"/>
                  </a:lnTo>
                  <a:lnTo>
                    <a:pt x="114300" y="38100"/>
                  </a:lnTo>
                  <a:lnTo>
                    <a:pt x="3333750" y="38100"/>
                  </a:lnTo>
                  <a:lnTo>
                    <a:pt x="3377501" y="43891"/>
                  </a:lnTo>
                  <a:lnTo>
                    <a:pt x="3414484" y="60363"/>
                  </a:lnTo>
                  <a:lnTo>
                    <a:pt x="3443160" y="92202"/>
                  </a:lnTo>
                  <a:lnTo>
                    <a:pt x="3447516" y="106781"/>
                  </a:lnTo>
                  <a:lnTo>
                    <a:pt x="3448050" y="11430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5416996" y="2274069"/>
            <a:ext cx="1357630" cy="3577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1">
              <a:spcBef>
                <a:spcPts val="90"/>
              </a:spcBef>
            </a:pPr>
            <a:r>
              <a:rPr sz="2250" b="1" dirty="0">
                <a:solidFill>
                  <a:srgbClr val="FFFFFF"/>
                </a:solidFill>
                <a:latin typeface="Montserrat"/>
                <a:cs typeface="Montserrat"/>
              </a:rPr>
              <a:t>5</a:t>
            </a:r>
            <a:r>
              <a:rPr sz="2250" b="1" spc="-1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2250" b="1" spc="-110" dirty="0">
                <a:solidFill>
                  <a:srgbClr val="FFFFFF"/>
                </a:solidFill>
                <a:latin typeface="Montserrat"/>
                <a:cs typeface="Montserrat"/>
              </a:rPr>
              <a:t>000</a:t>
            </a:r>
            <a:r>
              <a:rPr sz="2250" b="1" spc="-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2250" b="1" spc="-85" dirty="0">
                <a:solidFill>
                  <a:srgbClr val="FFFFFF"/>
                </a:solidFill>
                <a:latin typeface="Montserrat"/>
                <a:cs typeface="Montserrat"/>
              </a:rPr>
              <a:t>€</a:t>
            </a:r>
            <a:r>
              <a:rPr sz="1450" spc="-85" dirty="0">
                <a:solidFill>
                  <a:srgbClr val="FFFFFF"/>
                </a:solidFill>
                <a:latin typeface="Montserrat"/>
                <a:cs typeface="Montserrat"/>
              </a:rPr>
              <a:t>/an</a:t>
            </a:r>
            <a:endParaRPr sz="1450">
              <a:latin typeface="Montserrat"/>
              <a:cs typeface="Montserrat"/>
            </a:endParaRPr>
          </a:p>
        </p:txBody>
      </p:sp>
      <p:pic>
        <p:nvPicPr>
          <p:cNvPr id="27" name="object 2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99623" y="2970877"/>
            <a:ext cx="135225" cy="97125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4855846" y="2886201"/>
            <a:ext cx="202628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90" dirty="0">
                <a:solidFill>
                  <a:srgbClr val="FFFFFF"/>
                </a:solidFill>
                <a:latin typeface="Montserrat"/>
                <a:cs typeface="Montserrat"/>
              </a:rPr>
              <a:t>Tous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les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avantages</a:t>
            </a:r>
            <a:r>
              <a:rPr sz="1300" spc="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40" dirty="0">
                <a:solidFill>
                  <a:srgbClr val="FFFFFF"/>
                </a:solidFill>
                <a:latin typeface="Montserrat"/>
                <a:cs typeface="Montserrat"/>
              </a:rPr>
              <a:t>Bronze</a:t>
            </a:r>
            <a:endParaRPr sz="1300" dirty="0">
              <a:latin typeface="Montserrat"/>
              <a:cs typeface="Montserrat"/>
            </a:endParaRPr>
          </a:p>
        </p:txBody>
      </p:sp>
      <p:pic>
        <p:nvPicPr>
          <p:cNvPr id="29" name="object 2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99623" y="3313777"/>
            <a:ext cx="135225" cy="97125"/>
          </a:xfrm>
          <a:prstGeom prst="rect">
            <a:avLst/>
          </a:prstGeom>
        </p:spPr>
      </p:pic>
      <p:sp>
        <p:nvSpPr>
          <p:cNvPr id="30" name="object 30"/>
          <p:cNvSpPr txBox="1"/>
          <p:nvPr/>
        </p:nvSpPr>
        <p:spPr>
          <a:xfrm>
            <a:off x="4855846" y="3229101"/>
            <a:ext cx="272605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Logo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sur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les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tenues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d'entraînement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31" name="object 3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99623" y="3656677"/>
            <a:ext cx="135225" cy="97125"/>
          </a:xfrm>
          <a:prstGeom prst="rect">
            <a:avLst/>
          </a:prstGeom>
        </p:spPr>
      </p:pic>
      <p:sp>
        <p:nvSpPr>
          <p:cNvPr id="32" name="object 32"/>
          <p:cNvSpPr txBox="1"/>
          <p:nvPr/>
        </p:nvSpPr>
        <p:spPr>
          <a:xfrm>
            <a:off x="4855845" y="3572001"/>
            <a:ext cx="244856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Bâche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publicitaire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dans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35" dirty="0">
                <a:solidFill>
                  <a:srgbClr val="FFFFFF"/>
                </a:solidFill>
                <a:latin typeface="Montserrat"/>
                <a:cs typeface="Montserrat"/>
              </a:rPr>
              <a:t>stade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33" name="object 3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99623" y="3999577"/>
            <a:ext cx="135225" cy="97125"/>
          </a:xfrm>
          <a:prstGeom prst="rect">
            <a:avLst/>
          </a:prstGeom>
        </p:spPr>
      </p:pic>
      <p:sp>
        <p:nvSpPr>
          <p:cNvPr id="34" name="object 34"/>
          <p:cNvSpPr txBox="1"/>
          <p:nvPr/>
        </p:nvSpPr>
        <p:spPr>
          <a:xfrm>
            <a:off x="4855845" y="3914901"/>
            <a:ext cx="178308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4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places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VIP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par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match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35" name="object 3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99623" y="4342478"/>
            <a:ext cx="135225" cy="97125"/>
          </a:xfrm>
          <a:prstGeom prst="rect">
            <a:avLst/>
          </a:prstGeom>
        </p:spPr>
      </p:pic>
      <p:sp>
        <p:nvSpPr>
          <p:cNvPr id="36" name="object 36"/>
          <p:cNvSpPr txBox="1"/>
          <p:nvPr/>
        </p:nvSpPr>
        <p:spPr>
          <a:xfrm>
            <a:off x="4855846" y="4257801"/>
            <a:ext cx="222313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1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activation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terrain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par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30" dirty="0">
                <a:solidFill>
                  <a:srgbClr val="FFFFFF"/>
                </a:solidFill>
                <a:latin typeface="Montserrat"/>
                <a:cs typeface="Montserrat"/>
              </a:rPr>
              <a:t>saison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37" name="object 3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99623" y="4685378"/>
            <a:ext cx="135225" cy="97125"/>
          </a:xfrm>
          <a:prstGeom prst="rect">
            <a:avLst/>
          </a:prstGeom>
        </p:spPr>
      </p:pic>
      <p:sp>
        <p:nvSpPr>
          <p:cNvPr id="38" name="object 38"/>
          <p:cNvSpPr txBox="1"/>
          <p:nvPr/>
        </p:nvSpPr>
        <p:spPr>
          <a:xfrm>
            <a:off x="4855845" y="4600701"/>
            <a:ext cx="266446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Présence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dans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le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dossier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presse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772274" y="1524000"/>
            <a:ext cx="857250" cy="147955"/>
          </a:xfrm>
          <a:custGeom>
            <a:avLst/>
            <a:gdLst/>
            <a:ahLst/>
            <a:cxnLst/>
            <a:rect l="l" t="t" r="r" b="b"/>
            <a:pathLst>
              <a:path w="857250" h="147955">
                <a:moveTo>
                  <a:pt x="709612" y="147637"/>
                </a:moveTo>
                <a:lnTo>
                  <a:pt x="147637" y="147637"/>
                </a:lnTo>
                <a:lnTo>
                  <a:pt x="140384" y="147460"/>
                </a:lnTo>
                <a:lnTo>
                  <a:pt x="97907" y="139010"/>
                </a:lnTo>
                <a:lnTo>
                  <a:pt x="59682" y="118579"/>
                </a:lnTo>
                <a:lnTo>
                  <a:pt x="29058" y="87955"/>
                </a:lnTo>
                <a:lnTo>
                  <a:pt x="8626" y="49729"/>
                </a:lnTo>
                <a:lnTo>
                  <a:pt x="177" y="7253"/>
                </a:lnTo>
                <a:lnTo>
                  <a:pt x="0" y="0"/>
                </a:lnTo>
                <a:lnTo>
                  <a:pt x="857249" y="0"/>
                </a:lnTo>
                <a:lnTo>
                  <a:pt x="850894" y="42857"/>
                </a:lnTo>
                <a:lnTo>
                  <a:pt x="832368" y="82022"/>
                </a:lnTo>
                <a:lnTo>
                  <a:pt x="803273" y="114126"/>
                </a:lnTo>
                <a:lnTo>
                  <a:pt x="766110" y="136399"/>
                </a:lnTo>
                <a:lnTo>
                  <a:pt x="724083" y="146928"/>
                </a:lnTo>
                <a:lnTo>
                  <a:pt x="709612" y="147637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2" name="object 42"/>
          <p:cNvGrpSpPr/>
          <p:nvPr/>
        </p:nvGrpSpPr>
        <p:grpSpPr>
          <a:xfrm>
            <a:off x="8124825" y="1485901"/>
            <a:ext cx="3457575" cy="4791075"/>
            <a:chOff x="8124824" y="1485900"/>
            <a:chExt cx="3457575" cy="4791075"/>
          </a:xfrm>
        </p:grpSpPr>
        <p:sp>
          <p:nvSpPr>
            <p:cNvPr id="43" name="object 43"/>
            <p:cNvSpPr/>
            <p:nvPr/>
          </p:nvSpPr>
          <p:spPr>
            <a:xfrm>
              <a:off x="8124824" y="1504949"/>
              <a:ext cx="3457575" cy="4772025"/>
            </a:xfrm>
            <a:custGeom>
              <a:avLst/>
              <a:gdLst/>
              <a:ahLst/>
              <a:cxnLst/>
              <a:rect l="l" t="t" r="r" b="b"/>
              <a:pathLst>
                <a:path w="3457575" h="4772025">
                  <a:moveTo>
                    <a:pt x="3350780" y="4772024"/>
                  </a:moveTo>
                  <a:lnTo>
                    <a:pt x="106794" y="4772024"/>
                  </a:lnTo>
                  <a:lnTo>
                    <a:pt x="99361" y="4771292"/>
                  </a:lnTo>
                  <a:lnTo>
                    <a:pt x="57037" y="4756930"/>
                  </a:lnTo>
                  <a:lnTo>
                    <a:pt x="23432" y="4727465"/>
                  </a:lnTo>
                  <a:lnTo>
                    <a:pt x="3659" y="4687383"/>
                  </a:lnTo>
                  <a:lnTo>
                    <a:pt x="0" y="4665229"/>
                  </a:lnTo>
                  <a:lnTo>
                    <a:pt x="0" y="4657724"/>
                  </a:lnTo>
                  <a:lnTo>
                    <a:pt x="0" y="88995"/>
                  </a:lnTo>
                  <a:lnTo>
                    <a:pt x="15092" y="47531"/>
                  </a:lnTo>
                  <a:lnTo>
                    <a:pt x="44557" y="19527"/>
                  </a:lnTo>
                  <a:lnTo>
                    <a:pt x="84639" y="3050"/>
                  </a:lnTo>
                  <a:lnTo>
                    <a:pt x="106794" y="0"/>
                  </a:lnTo>
                  <a:lnTo>
                    <a:pt x="3350780" y="0"/>
                  </a:lnTo>
                  <a:lnTo>
                    <a:pt x="3393947" y="9643"/>
                  </a:lnTo>
                  <a:lnTo>
                    <a:pt x="3429402" y="32320"/>
                  </a:lnTo>
                  <a:lnTo>
                    <a:pt x="3451744" y="64577"/>
                  </a:lnTo>
                  <a:lnTo>
                    <a:pt x="3457573" y="88995"/>
                  </a:lnTo>
                  <a:lnTo>
                    <a:pt x="3457573" y="4665229"/>
                  </a:lnTo>
                  <a:lnTo>
                    <a:pt x="3445999" y="4708398"/>
                  </a:lnTo>
                  <a:lnTo>
                    <a:pt x="3418788" y="4743852"/>
                  </a:lnTo>
                  <a:lnTo>
                    <a:pt x="3380080" y="4766195"/>
                  </a:lnTo>
                  <a:lnTo>
                    <a:pt x="3358212" y="4771292"/>
                  </a:lnTo>
                  <a:lnTo>
                    <a:pt x="3350780" y="4772024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8124812" y="1485912"/>
              <a:ext cx="3457575" cy="588645"/>
            </a:xfrm>
            <a:custGeom>
              <a:avLst/>
              <a:gdLst/>
              <a:ahLst/>
              <a:cxnLst/>
              <a:rect l="l" t="t" r="r" b="b"/>
              <a:pathLst>
                <a:path w="3457575" h="588644">
                  <a:moveTo>
                    <a:pt x="1919300" y="357771"/>
                  </a:moveTo>
                  <a:lnTo>
                    <a:pt x="1917192" y="347345"/>
                  </a:lnTo>
                  <a:lnTo>
                    <a:pt x="1911451" y="338836"/>
                  </a:lnTo>
                  <a:lnTo>
                    <a:pt x="1902929" y="333095"/>
                  </a:lnTo>
                  <a:lnTo>
                    <a:pt x="1892503" y="330987"/>
                  </a:lnTo>
                  <a:lnTo>
                    <a:pt x="1882076" y="333095"/>
                  </a:lnTo>
                  <a:lnTo>
                    <a:pt x="1873554" y="338836"/>
                  </a:lnTo>
                  <a:lnTo>
                    <a:pt x="1867814" y="347345"/>
                  </a:lnTo>
                  <a:lnTo>
                    <a:pt x="1865718" y="357771"/>
                  </a:lnTo>
                  <a:lnTo>
                    <a:pt x="1865718" y="363804"/>
                  </a:lnTo>
                  <a:lnTo>
                    <a:pt x="1867725" y="369366"/>
                  </a:lnTo>
                  <a:lnTo>
                    <a:pt x="1871078" y="373849"/>
                  </a:lnTo>
                  <a:lnTo>
                    <a:pt x="1811401" y="421601"/>
                  </a:lnTo>
                  <a:lnTo>
                    <a:pt x="1802676" y="425780"/>
                  </a:lnTo>
                  <a:lnTo>
                    <a:pt x="1793417" y="425780"/>
                  </a:lnTo>
                  <a:lnTo>
                    <a:pt x="1785010" y="421894"/>
                  </a:lnTo>
                  <a:lnTo>
                    <a:pt x="1778850" y="414439"/>
                  </a:lnTo>
                  <a:lnTo>
                    <a:pt x="1740471" y="337680"/>
                  </a:lnTo>
                  <a:lnTo>
                    <a:pt x="1745691" y="333502"/>
                  </a:lnTo>
                  <a:lnTo>
                    <a:pt x="1749704" y="328129"/>
                  </a:lnTo>
                  <a:lnTo>
                    <a:pt x="1752282" y="321856"/>
                  </a:lnTo>
                  <a:lnTo>
                    <a:pt x="1753196" y="314909"/>
                  </a:lnTo>
                  <a:lnTo>
                    <a:pt x="1751101" y="304482"/>
                  </a:lnTo>
                  <a:lnTo>
                    <a:pt x="1745361" y="295973"/>
                  </a:lnTo>
                  <a:lnTo>
                    <a:pt x="1736839" y="290233"/>
                  </a:lnTo>
                  <a:lnTo>
                    <a:pt x="1726412" y="288124"/>
                  </a:lnTo>
                  <a:lnTo>
                    <a:pt x="1715985" y="290233"/>
                  </a:lnTo>
                  <a:lnTo>
                    <a:pt x="1707464" y="295973"/>
                  </a:lnTo>
                  <a:lnTo>
                    <a:pt x="1701723" y="304482"/>
                  </a:lnTo>
                  <a:lnTo>
                    <a:pt x="1699628" y="314909"/>
                  </a:lnTo>
                  <a:lnTo>
                    <a:pt x="1700542" y="321881"/>
                  </a:lnTo>
                  <a:lnTo>
                    <a:pt x="1703120" y="328155"/>
                  </a:lnTo>
                  <a:lnTo>
                    <a:pt x="1707134" y="333502"/>
                  </a:lnTo>
                  <a:lnTo>
                    <a:pt x="1712353" y="337680"/>
                  </a:lnTo>
                  <a:lnTo>
                    <a:pt x="1673974" y="414439"/>
                  </a:lnTo>
                  <a:lnTo>
                    <a:pt x="1667814" y="421894"/>
                  </a:lnTo>
                  <a:lnTo>
                    <a:pt x="1659407" y="425780"/>
                  </a:lnTo>
                  <a:lnTo>
                    <a:pt x="1650149" y="425780"/>
                  </a:lnTo>
                  <a:lnTo>
                    <a:pt x="1641424" y="421601"/>
                  </a:lnTo>
                  <a:lnTo>
                    <a:pt x="1581746" y="373849"/>
                  </a:lnTo>
                  <a:lnTo>
                    <a:pt x="1585099" y="369366"/>
                  </a:lnTo>
                  <a:lnTo>
                    <a:pt x="1587106" y="363804"/>
                  </a:lnTo>
                  <a:lnTo>
                    <a:pt x="1587106" y="357771"/>
                  </a:lnTo>
                  <a:lnTo>
                    <a:pt x="1585010" y="347345"/>
                  </a:lnTo>
                  <a:lnTo>
                    <a:pt x="1579270" y="338836"/>
                  </a:lnTo>
                  <a:lnTo>
                    <a:pt x="1570748" y="333095"/>
                  </a:lnTo>
                  <a:lnTo>
                    <a:pt x="1560322" y="330987"/>
                  </a:lnTo>
                  <a:lnTo>
                    <a:pt x="1549895" y="333095"/>
                  </a:lnTo>
                  <a:lnTo>
                    <a:pt x="1541373" y="338836"/>
                  </a:lnTo>
                  <a:lnTo>
                    <a:pt x="1535633" y="347345"/>
                  </a:lnTo>
                  <a:lnTo>
                    <a:pt x="1533537" y="357771"/>
                  </a:lnTo>
                  <a:lnTo>
                    <a:pt x="1535633" y="368211"/>
                  </a:lnTo>
                  <a:lnTo>
                    <a:pt x="1541373" y="376720"/>
                  </a:lnTo>
                  <a:lnTo>
                    <a:pt x="1549895" y="382460"/>
                  </a:lnTo>
                  <a:lnTo>
                    <a:pt x="1560322" y="384568"/>
                  </a:lnTo>
                  <a:lnTo>
                    <a:pt x="1560791" y="384568"/>
                  </a:lnTo>
                  <a:lnTo>
                    <a:pt x="1591398" y="552932"/>
                  </a:lnTo>
                  <a:lnTo>
                    <a:pt x="1596618" y="567029"/>
                  </a:lnTo>
                  <a:lnTo>
                    <a:pt x="1606092" y="578180"/>
                  </a:lnTo>
                  <a:lnTo>
                    <a:pt x="1618754" y="585520"/>
                  </a:lnTo>
                  <a:lnTo>
                    <a:pt x="1633588" y="588162"/>
                  </a:lnTo>
                  <a:lnTo>
                    <a:pt x="1819236" y="588162"/>
                  </a:lnTo>
                  <a:lnTo>
                    <a:pt x="1856168" y="567055"/>
                  </a:lnTo>
                  <a:lnTo>
                    <a:pt x="1892033" y="384568"/>
                  </a:lnTo>
                  <a:lnTo>
                    <a:pt x="1892503" y="384568"/>
                  </a:lnTo>
                  <a:lnTo>
                    <a:pt x="1902929" y="382460"/>
                  </a:lnTo>
                  <a:lnTo>
                    <a:pt x="1911451" y="376720"/>
                  </a:lnTo>
                  <a:lnTo>
                    <a:pt x="1917192" y="368211"/>
                  </a:lnTo>
                  <a:lnTo>
                    <a:pt x="1919300" y="357771"/>
                  </a:lnTo>
                  <a:close/>
                </a:path>
                <a:path w="3457575" h="588644">
                  <a:moveTo>
                    <a:pt x="3457575" y="114300"/>
                  </a:moveTo>
                  <a:lnTo>
                    <a:pt x="3448875" y="70548"/>
                  </a:lnTo>
                  <a:lnTo>
                    <a:pt x="3428301" y="38100"/>
                  </a:lnTo>
                  <a:lnTo>
                    <a:pt x="3397212" y="13500"/>
                  </a:lnTo>
                  <a:lnTo>
                    <a:pt x="3354540" y="533"/>
                  </a:lnTo>
                  <a:lnTo>
                    <a:pt x="3343275" y="0"/>
                  </a:lnTo>
                  <a:lnTo>
                    <a:pt x="114300" y="0"/>
                  </a:lnTo>
                  <a:lnTo>
                    <a:pt x="70561" y="8699"/>
                  </a:lnTo>
                  <a:lnTo>
                    <a:pt x="33477" y="33477"/>
                  </a:lnTo>
                  <a:lnTo>
                    <a:pt x="19164" y="50927"/>
                  </a:lnTo>
                  <a:lnTo>
                    <a:pt x="13512" y="60363"/>
                  </a:lnTo>
                  <a:lnTo>
                    <a:pt x="546" y="103035"/>
                  </a:lnTo>
                  <a:lnTo>
                    <a:pt x="0" y="114300"/>
                  </a:lnTo>
                  <a:lnTo>
                    <a:pt x="546" y="106781"/>
                  </a:lnTo>
                  <a:lnTo>
                    <a:pt x="2184" y="99428"/>
                  </a:lnTo>
                  <a:lnTo>
                    <a:pt x="25908" y="65976"/>
                  </a:lnTo>
                  <a:lnTo>
                    <a:pt x="60375" y="47104"/>
                  </a:lnTo>
                  <a:lnTo>
                    <a:pt x="103047" y="38455"/>
                  </a:lnTo>
                  <a:lnTo>
                    <a:pt x="114300" y="38100"/>
                  </a:lnTo>
                  <a:lnTo>
                    <a:pt x="3343275" y="38100"/>
                  </a:lnTo>
                  <a:lnTo>
                    <a:pt x="3387026" y="43891"/>
                  </a:lnTo>
                  <a:lnTo>
                    <a:pt x="3424009" y="60363"/>
                  </a:lnTo>
                  <a:lnTo>
                    <a:pt x="3452685" y="92202"/>
                  </a:lnTo>
                  <a:lnTo>
                    <a:pt x="3457041" y="106781"/>
                  </a:lnTo>
                  <a:lnTo>
                    <a:pt x="3457575" y="114300"/>
                  </a:lnTo>
                  <a:close/>
                </a:path>
              </a:pathLst>
            </a:custGeom>
            <a:solidFill>
              <a:srgbClr val="D4A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9112696" y="2274069"/>
            <a:ext cx="1484630" cy="3577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1">
              <a:spcBef>
                <a:spcPts val="90"/>
              </a:spcBef>
            </a:pPr>
            <a:r>
              <a:rPr sz="2250" b="1" spc="-55" dirty="0">
                <a:solidFill>
                  <a:srgbClr val="FFFFFF"/>
                </a:solidFill>
                <a:latin typeface="Montserrat"/>
                <a:cs typeface="Montserrat"/>
              </a:rPr>
              <a:t>10</a:t>
            </a:r>
            <a:r>
              <a:rPr sz="2250" b="1" spc="-9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2250" b="1" spc="-110" dirty="0">
                <a:solidFill>
                  <a:srgbClr val="FFFFFF"/>
                </a:solidFill>
                <a:latin typeface="Montserrat"/>
                <a:cs typeface="Montserrat"/>
              </a:rPr>
              <a:t>000</a:t>
            </a:r>
            <a:r>
              <a:rPr sz="2250" b="1" spc="-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2250" b="1" spc="-85" dirty="0">
                <a:solidFill>
                  <a:srgbClr val="FFFFFF"/>
                </a:solidFill>
                <a:latin typeface="Montserrat"/>
                <a:cs typeface="Montserrat"/>
              </a:rPr>
              <a:t>€</a:t>
            </a:r>
            <a:r>
              <a:rPr sz="1450" spc="-85" dirty="0">
                <a:solidFill>
                  <a:srgbClr val="FFFFFF"/>
                </a:solidFill>
                <a:latin typeface="Montserrat"/>
                <a:cs typeface="Montserrat"/>
              </a:rPr>
              <a:t>/an</a:t>
            </a:r>
            <a:endParaRPr sz="1450">
              <a:latin typeface="Montserrat"/>
              <a:cs typeface="Montserrat"/>
            </a:endParaRPr>
          </a:p>
        </p:txBody>
      </p:sp>
      <p:pic>
        <p:nvPicPr>
          <p:cNvPr id="46" name="object 4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52472" y="2970877"/>
            <a:ext cx="135225" cy="97125"/>
          </a:xfrm>
          <a:prstGeom prst="rect">
            <a:avLst/>
          </a:prstGeom>
        </p:spPr>
      </p:pic>
      <p:sp>
        <p:nvSpPr>
          <p:cNvPr id="47" name="object 47"/>
          <p:cNvSpPr txBox="1"/>
          <p:nvPr/>
        </p:nvSpPr>
        <p:spPr>
          <a:xfrm>
            <a:off x="8613140" y="2886201"/>
            <a:ext cx="201485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90" dirty="0">
                <a:solidFill>
                  <a:srgbClr val="FFFFFF"/>
                </a:solidFill>
                <a:latin typeface="Montserrat"/>
                <a:cs typeface="Montserrat"/>
              </a:rPr>
              <a:t>Tous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les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avantages</a:t>
            </a:r>
            <a:r>
              <a:rPr sz="1300" spc="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40" dirty="0">
                <a:solidFill>
                  <a:srgbClr val="FFFFFF"/>
                </a:solidFill>
                <a:latin typeface="Montserrat"/>
                <a:cs typeface="Montserrat"/>
              </a:rPr>
              <a:t>Argent</a:t>
            </a:r>
            <a:endParaRPr sz="1300" dirty="0">
              <a:latin typeface="Montserrat"/>
              <a:cs typeface="Montserrat"/>
            </a:endParaRPr>
          </a:p>
        </p:txBody>
      </p:sp>
      <p:pic>
        <p:nvPicPr>
          <p:cNvPr id="48" name="object 4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52472" y="3313777"/>
            <a:ext cx="135225" cy="97125"/>
          </a:xfrm>
          <a:prstGeom prst="rect">
            <a:avLst/>
          </a:prstGeom>
        </p:spPr>
      </p:pic>
      <p:sp>
        <p:nvSpPr>
          <p:cNvPr id="49" name="object 49"/>
          <p:cNvSpPr txBox="1"/>
          <p:nvPr/>
        </p:nvSpPr>
        <p:spPr>
          <a:xfrm>
            <a:off x="8613141" y="3229101"/>
            <a:ext cx="163576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Exclusivité</a:t>
            </a:r>
            <a:r>
              <a:rPr sz="1300" spc="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sectorielle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50" name="object 5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52472" y="3656677"/>
            <a:ext cx="135225" cy="97125"/>
          </a:xfrm>
          <a:prstGeom prst="rect">
            <a:avLst/>
          </a:prstGeom>
        </p:spPr>
      </p:pic>
      <p:sp>
        <p:nvSpPr>
          <p:cNvPr id="51" name="object 51"/>
          <p:cNvSpPr txBox="1"/>
          <p:nvPr/>
        </p:nvSpPr>
        <p:spPr>
          <a:xfrm>
            <a:off x="8613140" y="3572001"/>
            <a:ext cx="219456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Logo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sur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les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maillots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30" dirty="0">
                <a:solidFill>
                  <a:srgbClr val="FFFFFF"/>
                </a:solidFill>
                <a:latin typeface="Montserrat"/>
                <a:cs typeface="Montserrat"/>
              </a:rPr>
              <a:t>officiels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52" name="object 5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52472" y="3999577"/>
            <a:ext cx="135225" cy="97125"/>
          </a:xfrm>
          <a:prstGeom prst="rect">
            <a:avLst/>
          </a:prstGeom>
        </p:spPr>
      </p:pic>
      <p:sp>
        <p:nvSpPr>
          <p:cNvPr id="53" name="object 53"/>
          <p:cNvSpPr txBox="1"/>
          <p:nvPr/>
        </p:nvSpPr>
        <p:spPr>
          <a:xfrm>
            <a:off x="8613140" y="3914901"/>
            <a:ext cx="177927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8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places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VIP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par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match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54" name="object 5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52472" y="4342478"/>
            <a:ext cx="135225" cy="97125"/>
          </a:xfrm>
          <a:prstGeom prst="rect">
            <a:avLst/>
          </a:prstGeom>
        </p:spPr>
      </p:pic>
      <p:sp>
        <p:nvSpPr>
          <p:cNvPr id="55" name="object 55"/>
          <p:cNvSpPr txBox="1"/>
          <p:nvPr/>
        </p:nvSpPr>
        <p:spPr>
          <a:xfrm>
            <a:off x="8613140" y="4257801"/>
            <a:ext cx="255016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2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activations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premium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par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30" dirty="0">
                <a:solidFill>
                  <a:srgbClr val="FFFFFF"/>
                </a:solidFill>
                <a:latin typeface="Montserrat"/>
                <a:cs typeface="Montserrat"/>
              </a:rPr>
              <a:t>saison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56" name="object 5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52472" y="4685378"/>
            <a:ext cx="135225" cy="97125"/>
          </a:xfrm>
          <a:prstGeom prst="rect">
            <a:avLst/>
          </a:prstGeom>
        </p:spPr>
      </p:pic>
      <p:sp>
        <p:nvSpPr>
          <p:cNvPr id="57" name="object 57"/>
          <p:cNvSpPr txBox="1"/>
          <p:nvPr/>
        </p:nvSpPr>
        <p:spPr>
          <a:xfrm>
            <a:off x="8613141" y="4600701"/>
            <a:ext cx="221361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Campagne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e-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mailing</a:t>
            </a:r>
            <a:r>
              <a:rPr sz="1300" spc="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40" dirty="0">
                <a:solidFill>
                  <a:srgbClr val="FFFFFF"/>
                </a:solidFill>
                <a:latin typeface="Montserrat"/>
                <a:cs typeface="Montserrat"/>
              </a:rPr>
              <a:t>dédiée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58" name="object 5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52472" y="5142577"/>
            <a:ext cx="135225" cy="97125"/>
          </a:xfrm>
          <a:prstGeom prst="rect">
            <a:avLst/>
          </a:prstGeom>
        </p:spPr>
      </p:pic>
      <p:sp>
        <p:nvSpPr>
          <p:cNvPr id="59" name="object 59"/>
          <p:cNvSpPr txBox="1"/>
          <p:nvPr/>
        </p:nvSpPr>
        <p:spPr>
          <a:xfrm>
            <a:off x="8613141" y="4916779"/>
            <a:ext cx="1908810" cy="4560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15399"/>
              </a:lnSpc>
              <a:spcBef>
                <a:spcPts val="95"/>
              </a:spcBef>
            </a:pP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Présence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dans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toutes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45" dirty="0">
                <a:solidFill>
                  <a:srgbClr val="FFFFFF"/>
                </a:solidFill>
                <a:latin typeface="Montserrat"/>
                <a:cs typeface="Montserrat"/>
              </a:rPr>
              <a:t>les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communications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0896600" y="1524000"/>
            <a:ext cx="495300" cy="147955"/>
          </a:xfrm>
          <a:custGeom>
            <a:avLst/>
            <a:gdLst/>
            <a:ahLst/>
            <a:cxnLst/>
            <a:rect l="l" t="t" r="r" b="b"/>
            <a:pathLst>
              <a:path w="495300" h="147955">
                <a:moveTo>
                  <a:pt x="347662" y="147637"/>
                </a:moveTo>
                <a:lnTo>
                  <a:pt x="147637" y="147637"/>
                </a:lnTo>
                <a:lnTo>
                  <a:pt x="140384" y="147460"/>
                </a:lnTo>
                <a:lnTo>
                  <a:pt x="97907" y="139010"/>
                </a:lnTo>
                <a:lnTo>
                  <a:pt x="59682" y="118579"/>
                </a:lnTo>
                <a:lnTo>
                  <a:pt x="29058" y="87955"/>
                </a:lnTo>
                <a:lnTo>
                  <a:pt x="8626" y="49729"/>
                </a:lnTo>
                <a:lnTo>
                  <a:pt x="177" y="7253"/>
                </a:lnTo>
                <a:lnTo>
                  <a:pt x="0" y="0"/>
                </a:lnTo>
                <a:lnTo>
                  <a:pt x="495299" y="0"/>
                </a:lnTo>
                <a:lnTo>
                  <a:pt x="488944" y="42857"/>
                </a:lnTo>
                <a:lnTo>
                  <a:pt x="470418" y="82022"/>
                </a:lnTo>
                <a:lnTo>
                  <a:pt x="441323" y="114126"/>
                </a:lnTo>
                <a:lnTo>
                  <a:pt x="404160" y="136399"/>
                </a:lnTo>
                <a:lnTo>
                  <a:pt x="362133" y="146928"/>
                </a:lnTo>
                <a:lnTo>
                  <a:pt x="347662" y="147637"/>
                </a:lnTo>
                <a:close/>
              </a:path>
            </a:pathLst>
          </a:custGeom>
          <a:solidFill>
            <a:srgbClr val="D4AF3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D2803200-2AC5-4380-A5E2-3FA22532B45A}"/>
              </a:ext>
            </a:extLst>
          </p:cNvPr>
          <p:cNvGrpSpPr/>
          <p:nvPr/>
        </p:nvGrpSpPr>
        <p:grpSpPr>
          <a:xfrm>
            <a:off x="12534900" y="6375057"/>
            <a:ext cx="1802675" cy="356283"/>
            <a:chOff x="12192001" y="8782051"/>
            <a:chExt cx="1802675" cy="323850"/>
          </a:xfrm>
        </p:grpSpPr>
        <p:grpSp>
          <p:nvGrpSpPr>
            <p:cNvPr id="68" name="object 51">
              <a:extLst>
                <a:ext uri="{FF2B5EF4-FFF2-40B4-BE49-F238E27FC236}">
                  <a16:creationId xmlns:a16="http://schemas.microsoft.com/office/drawing/2014/main" id="{18423F39-F29C-483E-A971-BBC892D353D2}"/>
                </a:ext>
              </a:extLst>
            </p:cNvPr>
            <p:cNvGrpSpPr/>
            <p:nvPr/>
          </p:nvGrpSpPr>
          <p:grpSpPr>
            <a:xfrm>
              <a:off x="12192001" y="8782051"/>
              <a:ext cx="1257304" cy="323850"/>
              <a:chOff x="12686614" y="8782051"/>
              <a:chExt cx="1219883" cy="323850"/>
            </a:xfrm>
          </p:grpSpPr>
          <p:sp>
            <p:nvSpPr>
              <p:cNvPr id="70" name="object 52">
                <a:extLst>
                  <a:ext uri="{FF2B5EF4-FFF2-40B4-BE49-F238E27FC236}">
                    <a16:creationId xmlns:a16="http://schemas.microsoft.com/office/drawing/2014/main" id="{4154CCAC-39F2-4D34-A001-CBCC12FEAC31}"/>
                  </a:ext>
                </a:extLst>
              </p:cNvPr>
              <p:cNvSpPr/>
              <p:nvPr/>
            </p:nvSpPr>
            <p:spPr>
              <a:xfrm>
                <a:off x="12686614" y="8782051"/>
                <a:ext cx="1219883" cy="323850"/>
              </a:xfrm>
              <a:custGeom>
                <a:avLst/>
                <a:gdLst/>
                <a:ahLst/>
                <a:cxnLst/>
                <a:rect l="l" t="t" r="r" b="b"/>
                <a:pathLst>
                  <a:path w="1552575" h="323850">
                    <a:moveTo>
                      <a:pt x="1519527" y="323849"/>
                    </a:moveTo>
                    <a:lnTo>
                      <a:pt x="33047" y="323849"/>
                    </a:lnTo>
                    <a:lnTo>
                      <a:pt x="28187" y="322883"/>
                    </a:lnTo>
                    <a:lnTo>
                      <a:pt x="966" y="295662"/>
                    </a:lnTo>
                    <a:lnTo>
                      <a:pt x="0" y="290802"/>
                    </a:lnTo>
                    <a:lnTo>
                      <a:pt x="0" y="285749"/>
                    </a:lnTo>
                    <a:lnTo>
                      <a:pt x="0" y="33047"/>
                    </a:lnTo>
                    <a:lnTo>
                      <a:pt x="28187" y="966"/>
                    </a:lnTo>
                    <a:lnTo>
                      <a:pt x="33047" y="0"/>
                    </a:lnTo>
                    <a:lnTo>
                      <a:pt x="1519527" y="0"/>
                    </a:lnTo>
                    <a:lnTo>
                      <a:pt x="1551607" y="28187"/>
                    </a:lnTo>
                    <a:lnTo>
                      <a:pt x="1552574" y="33047"/>
                    </a:lnTo>
                    <a:lnTo>
                      <a:pt x="1552574" y="290802"/>
                    </a:lnTo>
                    <a:lnTo>
                      <a:pt x="1524387" y="322883"/>
                    </a:lnTo>
                    <a:lnTo>
                      <a:pt x="1519527" y="323849"/>
                    </a:lnTo>
                    <a:close/>
                  </a:path>
                </a:pathLst>
              </a:custGeom>
              <a:solidFill>
                <a:srgbClr val="333333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71" name="object 53">
                <a:extLst>
                  <a:ext uri="{FF2B5EF4-FFF2-40B4-BE49-F238E27FC236}">
                    <a16:creationId xmlns:a16="http://schemas.microsoft.com/office/drawing/2014/main" id="{177E210C-C37F-4C27-A7FF-60A56D34B4B4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2812032" y="8877299"/>
                <a:ext cx="133349" cy="133349"/>
              </a:xfrm>
              <a:prstGeom prst="rect">
                <a:avLst/>
              </a:prstGeom>
            </p:spPr>
          </p:pic>
        </p:grpSp>
        <p:sp>
          <p:nvSpPr>
            <p:cNvPr id="69" name="object 54">
              <a:hlinkClick r:id="rId4"/>
              <a:extLst>
                <a:ext uri="{FF2B5EF4-FFF2-40B4-BE49-F238E27FC236}">
                  <a16:creationId xmlns:a16="http://schemas.microsoft.com/office/drawing/2014/main" id="{8BCE21C8-CC5D-4950-847D-090972D1E3F0}"/>
                </a:ext>
              </a:extLst>
            </p:cNvPr>
            <p:cNvSpPr txBox="1"/>
            <p:nvPr/>
          </p:nvSpPr>
          <p:spPr>
            <a:xfrm>
              <a:off x="12532724" y="8877299"/>
              <a:ext cx="1461952" cy="16587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1">
                <a:lnSpc>
                  <a:spcPts val="700"/>
                </a:lnSpc>
              </a:pPr>
              <a: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  <a:t>Réalisation</a:t>
              </a:r>
              <a:b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</a:br>
              <a:r>
                <a:rPr lang="fr-FR" sz="800" dirty="0">
                  <a:solidFill>
                    <a:srgbClr val="FFFFFF"/>
                  </a:solidFill>
                  <a:latin typeface="Montserrat"/>
                  <a:cs typeface="Montserrat"/>
                </a:rPr>
                <a:t>www.konsors.fr</a:t>
              </a:r>
              <a:endParaRPr sz="1000" dirty="0">
                <a:latin typeface="Montserrat"/>
                <a:cs typeface="Montserrat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097000" cy="6856413"/>
          </a:xfrm>
          <a:custGeom>
            <a:avLst/>
            <a:gdLst/>
            <a:ahLst/>
            <a:cxnLst/>
            <a:rect l="l" t="t" r="r" b="b"/>
            <a:pathLst>
              <a:path w="14097000" h="8763000">
                <a:moveTo>
                  <a:pt x="14096998" y="8762999"/>
                </a:moveTo>
                <a:lnTo>
                  <a:pt x="0" y="8762999"/>
                </a:lnTo>
                <a:lnTo>
                  <a:pt x="0" y="0"/>
                </a:lnTo>
                <a:lnTo>
                  <a:pt x="14096998" y="0"/>
                </a:lnTo>
                <a:lnTo>
                  <a:pt x="14096998" y="8762999"/>
                </a:lnTo>
                <a:close/>
              </a:path>
            </a:pathLst>
          </a:custGeom>
          <a:solidFill>
            <a:srgbClr val="092E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599" y="1066799"/>
            <a:ext cx="762000" cy="38100"/>
          </a:xfrm>
          <a:custGeom>
            <a:avLst/>
            <a:gdLst/>
            <a:ahLst/>
            <a:cxnLst/>
            <a:rect l="l" t="t" r="r" b="b"/>
            <a:pathLst>
              <a:path w="762000" h="38100">
                <a:moveTo>
                  <a:pt x="761999" y="38099"/>
                </a:moveTo>
                <a:lnTo>
                  <a:pt x="0" y="38099"/>
                </a:lnTo>
                <a:lnTo>
                  <a:pt x="0" y="0"/>
                </a:lnTo>
                <a:lnTo>
                  <a:pt x="761999" y="0"/>
                </a:lnTo>
                <a:lnTo>
                  <a:pt x="761999" y="380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76196" y="743697"/>
            <a:ext cx="5780968" cy="49244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1">
              <a:spcBef>
                <a:spcPts val="120"/>
              </a:spcBef>
            </a:pPr>
            <a:r>
              <a:rPr sz="3100" spc="-240" dirty="0"/>
              <a:t>Contreparties</a:t>
            </a:r>
            <a:r>
              <a:rPr sz="3100" spc="-55" dirty="0"/>
              <a:t> </a:t>
            </a:r>
            <a:r>
              <a:rPr sz="3100" spc="-220" dirty="0"/>
              <a:t>et</a:t>
            </a:r>
            <a:r>
              <a:rPr sz="3100" spc="-55" dirty="0"/>
              <a:t> </a:t>
            </a:r>
            <a:r>
              <a:rPr sz="3100" spc="-210" dirty="0"/>
              <a:t>activations</a:t>
            </a:r>
            <a:endParaRPr sz="3100"/>
          </a:p>
        </p:txBody>
      </p:sp>
      <p:grpSp>
        <p:nvGrpSpPr>
          <p:cNvPr id="5" name="object 5"/>
          <p:cNvGrpSpPr/>
          <p:nvPr/>
        </p:nvGrpSpPr>
        <p:grpSpPr>
          <a:xfrm>
            <a:off x="609599" y="1409699"/>
            <a:ext cx="5257800" cy="2000250"/>
            <a:chOff x="609599" y="1409699"/>
            <a:chExt cx="5257800" cy="2000250"/>
          </a:xfrm>
        </p:grpSpPr>
        <p:sp>
          <p:nvSpPr>
            <p:cNvPr id="6" name="object 6"/>
            <p:cNvSpPr/>
            <p:nvPr/>
          </p:nvSpPr>
          <p:spPr>
            <a:xfrm>
              <a:off x="623887" y="1409699"/>
              <a:ext cx="5243830" cy="2000250"/>
            </a:xfrm>
            <a:custGeom>
              <a:avLst/>
              <a:gdLst/>
              <a:ahLst/>
              <a:cxnLst/>
              <a:rect l="l" t="t" r="r" b="b"/>
              <a:pathLst>
                <a:path w="5243830" h="2000250">
                  <a:moveTo>
                    <a:pt x="5172315" y="2000249"/>
                  </a:moveTo>
                  <a:lnTo>
                    <a:pt x="57847" y="2000249"/>
                  </a:lnTo>
                  <a:lnTo>
                    <a:pt x="53821" y="1999761"/>
                  </a:lnTo>
                  <a:lnTo>
                    <a:pt x="15259" y="1974393"/>
                  </a:lnTo>
                  <a:lnTo>
                    <a:pt x="396" y="1934008"/>
                  </a:lnTo>
                  <a:lnTo>
                    <a:pt x="0" y="1929053"/>
                  </a:lnTo>
                  <a:lnTo>
                    <a:pt x="0" y="1924049"/>
                  </a:lnTo>
                  <a:lnTo>
                    <a:pt x="0" y="71196"/>
                  </a:lnTo>
                  <a:lnTo>
                    <a:pt x="12692" y="29705"/>
                  </a:lnTo>
                  <a:lnTo>
                    <a:pt x="41975" y="3885"/>
                  </a:lnTo>
                  <a:lnTo>
                    <a:pt x="57847" y="0"/>
                  </a:lnTo>
                  <a:lnTo>
                    <a:pt x="5172315" y="0"/>
                  </a:lnTo>
                  <a:lnTo>
                    <a:pt x="5213805" y="15621"/>
                  </a:lnTo>
                  <a:lnTo>
                    <a:pt x="5239625" y="51661"/>
                  </a:lnTo>
                  <a:lnTo>
                    <a:pt x="5243512" y="71196"/>
                  </a:lnTo>
                  <a:lnTo>
                    <a:pt x="5243512" y="1929053"/>
                  </a:lnTo>
                  <a:lnTo>
                    <a:pt x="5227889" y="1970544"/>
                  </a:lnTo>
                  <a:lnTo>
                    <a:pt x="5191849" y="1996363"/>
                  </a:lnTo>
                  <a:lnTo>
                    <a:pt x="5177270" y="1999761"/>
                  </a:lnTo>
                  <a:lnTo>
                    <a:pt x="5172315" y="200024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09599" y="1410077"/>
              <a:ext cx="69215" cy="1999614"/>
            </a:xfrm>
            <a:custGeom>
              <a:avLst/>
              <a:gdLst/>
              <a:ahLst/>
              <a:cxnLst/>
              <a:rect l="l" t="t" r="r" b="b"/>
              <a:pathLst>
                <a:path w="69215" h="1999614">
                  <a:moveTo>
                    <a:pt x="68698" y="1999494"/>
                  </a:moveTo>
                  <a:lnTo>
                    <a:pt x="27882" y="1982605"/>
                  </a:lnTo>
                  <a:lnTo>
                    <a:pt x="3262" y="1945758"/>
                  </a:lnTo>
                  <a:lnTo>
                    <a:pt x="0" y="1923672"/>
                  </a:lnTo>
                  <a:lnTo>
                    <a:pt x="0" y="75822"/>
                  </a:lnTo>
                  <a:lnTo>
                    <a:pt x="12830" y="33479"/>
                  </a:lnTo>
                  <a:lnTo>
                    <a:pt x="47039" y="5422"/>
                  </a:lnTo>
                  <a:lnTo>
                    <a:pt x="68698" y="0"/>
                  </a:lnTo>
                  <a:lnTo>
                    <a:pt x="63809" y="1555"/>
                  </a:lnTo>
                  <a:lnTo>
                    <a:pt x="52139" y="9289"/>
                  </a:lnTo>
                  <a:lnTo>
                    <a:pt x="32200" y="46661"/>
                  </a:lnTo>
                  <a:lnTo>
                    <a:pt x="28575" y="75822"/>
                  </a:lnTo>
                  <a:lnTo>
                    <a:pt x="28575" y="1923672"/>
                  </a:lnTo>
                  <a:lnTo>
                    <a:pt x="36593" y="1966014"/>
                  </a:lnTo>
                  <a:lnTo>
                    <a:pt x="63809" y="1997938"/>
                  </a:lnTo>
                  <a:lnTo>
                    <a:pt x="68698" y="1999494"/>
                  </a:lnTo>
                  <a:close/>
                </a:path>
              </a:pathLst>
            </a:custGeom>
            <a:solidFill>
              <a:srgbClr val="D4A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90574" y="160019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8"/>
                  </a:lnTo>
                  <a:lnTo>
                    <a:pt x="100697" y="358507"/>
                  </a:lnTo>
                  <a:lnTo>
                    <a:pt x="62575" y="331659"/>
                  </a:lnTo>
                  <a:lnTo>
                    <a:pt x="32104" y="296335"/>
                  </a:lnTo>
                  <a:lnTo>
                    <a:pt x="11130" y="254666"/>
                  </a:lnTo>
                  <a:lnTo>
                    <a:pt x="915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200" y="135200"/>
                  </a:lnTo>
                  <a:lnTo>
                    <a:pt x="27095" y="92572"/>
                  </a:lnTo>
                  <a:lnTo>
                    <a:pt x="55796" y="55796"/>
                  </a:lnTo>
                  <a:lnTo>
                    <a:pt x="92572" y="27095"/>
                  </a:lnTo>
                  <a:lnTo>
                    <a:pt x="135200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5"/>
                  </a:lnTo>
                  <a:lnTo>
                    <a:pt x="325203" y="55796"/>
                  </a:lnTo>
                  <a:lnTo>
                    <a:pt x="353904" y="92572"/>
                  </a:lnTo>
                  <a:lnTo>
                    <a:pt x="372799" y="135200"/>
                  </a:lnTo>
                  <a:lnTo>
                    <a:pt x="380771" y="181141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9"/>
                  </a:lnTo>
                  <a:lnTo>
                    <a:pt x="353904" y="288427"/>
                  </a:lnTo>
                  <a:lnTo>
                    <a:pt x="325203" y="325203"/>
                  </a:lnTo>
                  <a:lnTo>
                    <a:pt x="288427" y="353903"/>
                  </a:lnTo>
                  <a:lnTo>
                    <a:pt x="245799" y="372798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4AF37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23924" y="1714499"/>
              <a:ext cx="114299" cy="15239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23974" y="2152649"/>
              <a:ext cx="152399" cy="15239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24249" y="2152649"/>
              <a:ext cx="152399" cy="152399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23974" y="2571749"/>
              <a:ext cx="152399" cy="152399"/>
            </a:xfrm>
            <a:prstGeom prst="rect">
              <a:avLst/>
            </a:prstGeom>
          </p:spPr>
        </p:pic>
      </p:grpSp>
      <p:grpSp>
        <p:nvGrpSpPr>
          <p:cNvPr id="13" name="object 13"/>
          <p:cNvGrpSpPr/>
          <p:nvPr/>
        </p:nvGrpSpPr>
        <p:grpSpPr>
          <a:xfrm>
            <a:off x="609599" y="3562349"/>
            <a:ext cx="5258118" cy="1771650"/>
            <a:chOff x="609599" y="3562349"/>
            <a:chExt cx="5258118" cy="1771650"/>
          </a:xfrm>
        </p:grpSpPr>
        <p:sp>
          <p:nvSpPr>
            <p:cNvPr id="14" name="object 14"/>
            <p:cNvSpPr/>
            <p:nvPr/>
          </p:nvSpPr>
          <p:spPr>
            <a:xfrm>
              <a:off x="623887" y="3562349"/>
              <a:ext cx="5243830" cy="1771650"/>
            </a:xfrm>
            <a:custGeom>
              <a:avLst/>
              <a:gdLst/>
              <a:ahLst/>
              <a:cxnLst/>
              <a:rect l="l" t="t" r="r" b="b"/>
              <a:pathLst>
                <a:path w="5243830" h="1771650">
                  <a:moveTo>
                    <a:pt x="5172315" y="1771649"/>
                  </a:moveTo>
                  <a:lnTo>
                    <a:pt x="57847" y="1771649"/>
                  </a:lnTo>
                  <a:lnTo>
                    <a:pt x="53821" y="1771161"/>
                  </a:lnTo>
                  <a:lnTo>
                    <a:pt x="15259" y="1745792"/>
                  </a:lnTo>
                  <a:lnTo>
                    <a:pt x="396" y="1705407"/>
                  </a:lnTo>
                  <a:lnTo>
                    <a:pt x="0" y="1700452"/>
                  </a:lnTo>
                  <a:lnTo>
                    <a:pt x="0" y="1695449"/>
                  </a:lnTo>
                  <a:lnTo>
                    <a:pt x="0" y="71196"/>
                  </a:lnTo>
                  <a:lnTo>
                    <a:pt x="12692" y="29704"/>
                  </a:lnTo>
                  <a:lnTo>
                    <a:pt x="41975" y="3885"/>
                  </a:lnTo>
                  <a:lnTo>
                    <a:pt x="57847" y="0"/>
                  </a:lnTo>
                  <a:lnTo>
                    <a:pt x="5172315" y="0"/>
                  </a:lnTo>
                  <a:lnTo>
                    <a:pt x="5213805" y="15621"/>
                  </a:lnTo>
                  <a:lnTo>
                    <a:pt x="5239625" y="51661"/>
                  </a:lnTo>
                  <a:lnTo>
                    <a:pt x="5243512" y="71196"/>
                  </a:lnTo>
                  <a:lnTo>
                    <a:pt x="5243512" y="1700452"/>
                  </a:lnTo>
                  <a:lnTo>
                    <a:pt x="5227889" y="1741943"/>
                  </a:lnTo>
                  <a:lnTo>
                    <a:pt x="5191849" y="1767763"/>
                  </a:lnTo>
                  <a:lnTo>
                    <a:pt x="5177270" y="1771161"/>
                  </a:lnTo>
                  <a:lnTo>
                    <a:pt x="5172315" y="177164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09599" y="3562726"/>
              <a:ext cx="69215" cy="1771014"/>
            </a:xfrm>
            <a:custGeom>
              <a:avLst/>
              <a:gdLst/>
              <a:ahLst/>
              <a:cxnLst/>
              <a:rect l="l" t="t" r="r" b="b"/>
              <a:pathLst>
                <a:path w="69215" h="1771014">
                  <a:moveTo>
                    <a:pt x="68698" y="1770894"/>
                  </a:moveTo>
                  <a:lnTo>
                    <a:pt x="27882" y="1754005"/>
                  </a:lnTo>
                  <a:lnTo>
                    <a:pt x="3262" y="1717158"/>
                  </a:lnTo>
                  <a:lnTo>
                    <a:pt x="0" y="1695072"/>
                  </a:lnTo>
                  <a:lnTo>
                    <a:pt x="0" y="75822"/>
                  </a:lnTo>
                  <a:lnTo>
                    <a:pt x="12830" y="33479"/>
                  </a:lnTo>
                  <a:lnTo>
                    <a:pt x="47039" y="5422"/>
                  </a:lnTo>
                  <a:lnTo>
                    <a:pt x="68698" y="0"/>
                  </a:lnTo>
                  <a:lnTo>
                    <a:pt x="63809" y="1555"/>
                  </a:lnTo>
                  <a:lnTo>
                    <a:pt x="52139" y="9289"/>
                  </a:lnTo>
                  <a:lnTo>
                    <a:pt x="32200" y="46661"/>
                  </a:lnTo>
                  <a:lnTo>
                    <a:pt x="28575" y="75822"/>
                  </a:lnTo>
                  <a:lnTo>
                    <a:pt x="28575" y="1695072"/>
                  </a:lnTo>
                  <a:lnTo>
                    <a:pt x="36593" y="1737414"/>
                  </a:lnTo>
                  <a:lnTo>
                    <a:pt x="63809" y="1769338"/>
                  </a:lnTo>
                  <a:lnTo>
                    <a:pt x="68698" y="1770894"/>
                  </a:lnTo>
                  <a:close/>
                </a:path>
              </a:pathLst>
            </a:custGeom>
            <a:solidFill>
              <a:srgbClr val="D4A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90574" y="375284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200" y="375288"/>
                  </a:lnTo>
                  <a:lnTo>
                    <a:pt x="100697" y="358507"/>
                  </a:lnTo>
                  <a:lnTo>
                    <a:pt x="62575" y="331659"/>
                  </a:lnTo>
                  <a:lnTo>
                    <a:pt x="32104" y="296335"/>
                  </a:lnTo>
                  <a:lnTo>
                    <a:pt x="11130" y="254666"/>
                  </a:lnTo>
                  <a:lnTo>
                    <a:pt x="915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200" y="135199"/>
                  </a:lnTo>
                  <a:lnTo>
                    <a:pt x="27095" y="92572"/>
                  </a:lnTo>
                  <a:lnTo>
                    <a:pt x="55796" y="55796"/>
                  </a:lnTo>
                  <a:lnTo>
                    <a:pt x="92572" y="27095"/>
                  </a:lnTo>
                  <a:lnTo>
                    <a:pt x="135200" y="8200"/>
                  </a:lnTo>
                  <a:lnTo>
                    <a:pt x="181141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9" y="8200"/>
                  </a:lnTo>
                  <a:lnTo>
                    <a:pt x="288427" y="27095"/>
                  </a:lnTo>
                  <a:lnTo>
                    <a:pt x="325203" y="55796"/>
                  </a:lnTo>
                  <a:lnTo>
                    <a:pt x="353904" y="92572"/>
                  </a:lnTo>
                  <a:lnTo>
                    <a:pt x="372799" y="135199"/>
                  </a:lnTo>
                  <a:lnTo>
                    <a:pt x="380771" y="181141"/>
                  </a:lnTo>
                  <a:lnTo>
                    <a:pt x="380999" y="190499"/>
                  </a:lnTo>
                  <a:lnTo>
                    <a:pt x="380771" y="199858"/>
                  </a:lnTo>
                  <a:lnTo>
                    <a:pt x="372799" y="245799"/>
                  </a:lnTo>
                  <a:lnTo>
                    <a:pt x="353904" y="288426"/>
                  </a:lnTo>
                  <a:lnTo>
                    <a:pt x="325203" y="325203"/>
                  </a:lnTo>
                  <a:lnTo>
                    <a:pt x="288427" y="353903"/>
                  </a:lnTo>
                  <a:lnTo>
                    <a:pt x="245799" y="372799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4AF37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04874" y="3867149"/>
              <a:ext cx="152399" cy="152399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7300" y="4305299"/>
              <a:ext cx="152399" cy="152399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24249" y="4305299"/>
              <a:ext cx="152399" cy="15239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7300" y="4610099"/>
              <a:ext cx="152399" cy="15239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24249" y="4610099"/>
              <a:ext cx="152399" cy="152399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7300" y="4914899"/>
              <a:ext cx="152399" cy="152399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1586230" y="2412206"/>
            <a:ext cx="1804670" cy="4560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15399"/>
              </a:lnSpc>
              <a:spcBef>
                <a:spcPts val="95"/>
              </a:spcBef>
            </a:pP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Panneaux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LED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bordure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terrain</a:t>
            </a:r>
            <a:endParaRPr sz="1300" dirty="0">
              <a:latin typeface="Montserrat"/>
              <a:cs typeface="Montserrat"/>
            </a:endParaRPr>
          </a:p>
        </p:txBody>
      </p:sp>
      <p:pic>
        <p:nvPicPr>
          <p:cNvPr id="24" name="object 2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24251" y="2571750"/>
            <a:ext cx="152399" cy="152399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24599" y="3333750"/>
            <a:ext cx="5867399" cy="5429248"/>
          </a:xfrm>
          <a:prstGeom prst="rect">
            <a:avLst/>
          </a:prstGeom>
        </p:spPr>
      </p:pic>
      <p:sp>
        <p:nvSpPr>
          <p:cNvPr id="26" name="object 26"/>
          <p:cNvSpPr txBox="1"/>
          <p:nvPr/>
        </p:nvSpPr>
        <p:spPr>
          <a:xfrm>
            <a:off x="3771900" y="2514727"/>
            <a:ext cx="130683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Stand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partenaire</a:t>
            </a:r>
            <a:endParaRPr sz="1300" dirty="0">
              <a:latin typeface="Montserrat"/>
              <a:cs typeface="Montserrat"/>
            </a:endParaRPr>
          </a:p>
        </p:txBody>
      </p:sp>
      <p:pic>
        <p:nvPicPr>
          <p:cNvPr id="27" name="object 2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23974" y="2990849"/>
            <a:ext cx="152399" cy="152399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1585595" y="2933826"/>
            <a:ext cx="142430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Annonces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sonores</a:t>
            </a:r>
            <a:endParaRPr sz="1300" dirty="0">
              <a:latin typeface="Montserrat"/>
              <a:cs typeface="Montserrat"/>
            </a:endParaRPr>
          </a:p>
        </p:txBody>
      </p:sp>
      <p:pic>
        <p:nvPicPr>
          <p:cNvPr id="29" name="object 2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24251" y="2990849"/>
            <a:ext cx="152399" cy="152399"/>
          </a:xfrm>
          <a:prstGeom prst="rect">
            <a:avLst/>
          </a:prstGeom>
        </p:spPr>
      </p:pic>
      <p:sp>
        <p:nvSpPr>
          <p:cNvPr id="30" name="object 30"/>
          <p:cNvSpPr txBox="1"/>
          <p:nvPr/>
        </p:nvSpPr>
        <p:spPr>
          <a:xfrm>
            <a:off x="3771901" y="2933826"/>
            <a:ext cx="109791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Écrans</a:t>
            </a:r>
            <a:r>
              <a:rPr sz="1300" spc="-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géants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485900" y="4190206"/>
            <a:ext cx="1972310" cy="90069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53800"/>
              </a:lnSpc>
              <a:spcBef>
                <a:spcPts val="95"/>
              </a:spcBef>
            </a:pP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Logo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sur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site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web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Newsletter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mensuelle </a:t>
            </a:r>
            <a:r>
              <a:rPr sz="1300" spc="-85" dirty="0">
                <a:solidFill>
                  <a:srgbClr val="FFFFFF"/>
                </a:solidFill>
                <a:latin typeface="Montserrat"/>
                <a:cs typeface="Montserrat"/>
              </a:rPr>
              <a:t>Contenu</a:t>
            </a:r>
            <a:r>
              <a:rPr sz="1300" spc="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vidéo</a:t>
            </a:r>
            <a:r>
              <a:rPr sz="1300" spc="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partenaire</a:t>
            </a:r>
            <a:endParaRPr sz="1300" dirty="0">
              <a:latin typeface="Montserrat"/>
              <a:cs typeface="Montserrat"/>
            </a:endParaRPr>
          </a:p>
        </p:txBody>
      </p:sp>
      <p:pic>
        <p:nvPicPr>
          <p:cNvPr id="32" name="object 3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24251" y="4914899"/>
            <a:ext cx="152399" cy="152399"/>
          </a:xfrm>
          <a:prstGeom prst="rect">
            <a:avLst/>
          </a:prstGeom>
        </p:spPr>
      </p:pic>
      <p:sp>
        <p:nvSpPr>
          <p:cNvPr id="33" name="object 33"/>
          <p:cNvSpPr txBox="1"/>
          <p:nvPr/>
        </p:nvSpPr>
        <p:spPr>
          <a:xfrm>
            <a:off x="3758565" y="4190207"/>
            <a:ext cx="1765935" cy="90069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53800"/>
              </a:lnSpc>
              <a:spcBef>
                <a:spcPts val="95"/>
              </a:spcBef>
            </a:pP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Posts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réseaux</a:t>
            </a:r>
            <a:r>
              <a:rPr sz="1300" spc="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sociaux </a:t>
            </a: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Campagne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e-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mailing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Bannières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publicitaires</a:t>
            </a:r>
            <a:endParaRPr sz="1300" dirty="0">
              <a:latin typeface="Montserrat"/>
              <a:cs typeface="Montserrat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6324600" y="1409699"/>
            <a:ext cx="5257800" cy="1771650"/>
            <a:chOff x="6324599" y="1409699"/>
            <a:chExt cx="5257800" cy="1771650"/>
          </a:xfrm>
        </p:grpSpPr>
        <p:sp>
          <p:nvSpPr>
            <p:cNvPr id="35" name="object 35"/>
            <p:cNvSpPr/>
            <p:nvPr/>
          </p:nvSpPr>
          <p:spPr>
            <a:xfrm>
              <a:off x="6338887" y="1409699"/>
              <a:ext cx="5243830" cy="1771650"/>
            </a:xfrm>
            <a:custGeom>
              <a:avLst/>
              <a:gdLst/>
              <a:ahLst/>
              <a:cxnLst/>
              <a:rect l="l" t="t" r="r" b="b"/>
              <a:pathLst>
                <a:path w="5243830" h="1771650">
                  <a:moveTo>
                    <a:pt x="5172315" y="1771649"/>
                  </a:moveTo>
                  <a:lnTo>
                    <a:pt x="57847" y="1771649"/>
                  </a:lnTo>
                  <a:lnTo>
                    <a:pt x="53821" y="1771161"/>
                  </a:lnTo>
                  <a:lnTo>
                    <a:pt x="15258" y="1745793"/>
                  </a:lnTo>
                  <a:lnTo>
                    <a:pt x="396" y="1705408"/>
                  </a:lnTo>
                  <a:lnTo>
                    <a:pt x="0" y="1700453"/>
                  </a:lnTo>
                  <a:lnTo>
                    <a:pt x="0" y="1695449"/>
                  </a:lnTo>
                  <a:lnTo>
                    <a:pt x="0" y="71196"/>
                  </a:lnTo>
                  <a:lnTo>
                    <a:pt x="12692" y="29705"/>
                  </a:lnTo>
                  <a:lnTo>
                    <a:pt x="41974" y="3885"/>
                  </a:lnTo>
                  <a:lnTo>
                    <a:pt x="57847" y="0"/>
                  </a:lnTo>
                  <a:lnTo>
                    <a:pt x="5172315" y="0"/>
                  </a:lnTo>
                  <a:lnTo>
                    <a:pt x="5213804" y="15621"/>
                  </a:lnTo>
                  <a:lnTo>
                    <a:pt x="5239623" y="51661"/>
                  </a:lnTo>
                  <a:lnTo>
                    <a:pt x="5243510" y="71196"/>
                  </a:lnTo>
                  <a:lnTo>
                    <a:pt x="5243510" y="1700453"/>
                  </a:lnTo>
                  <a:lnTo>
                    <a:pt x="5227888" y="1741944"/>
                  </a:lnTo>
                  <a:lnTo>
                    <a:pt x="5191848" y="1767763"/>
                  </a:lnTo>
                  <a:lnTo>
                    <a:pt x="5177269" y="1771161"/>
                  </a:lnTo>
                  <a:lnTo>
                    <a:pt x="5172315" y="177164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324599" y="1410077"/>
              <a:ext cx="69215" cy="1771014"/>
            </a:xfrm>
            <a:custGeom>
              <a:avLst/>
              <a:gdLst/>
              <a:ahLst/>
              <a:cxnLst/>
              <a:rect l="l" t="t" r="r" b="b"/>
              <a:pathLst>
                <a:path w="69214" h="1771014">
                  <a:moveTo>
                    <a:pt x="68698" y="1770894"/>
                  </a:moveTo>
                  <a:lnTo>
                    <a:pt x="27882" y="1754005"/>
                  </a:lnTo>
                  <a:lnTo>
                    <a:pt x="3262" y="1717158"/>
                  </a:lnTo>
                  <a:lnTo>
                    <a:pt x="0" y="1695072"/>
                  </a:lnTo>
                  <a:lnTo>
                    <a:pt x="0" y="75822"/>
                  </a:lnTo>
                  <a:lnTo>
                    <a:pt x="12830" y="33479"/>
                  </a:lnTo>
                  <a:lnTo>
                    <a:pt x="47038" y="5422"/>
                  </a:lnTo>
                  <a:lnTo>
                    <a:pt x="68698" y="0"/>
                  </a:lnTo>
                  <a:lnTo>
                    <a:pt x="63809" y="1555"/>
                  </a:lnTo>
                  <a:lnTo>
                    <a:pt x="52140" y="9289"/>
                  </a:lnTo>
                  <a:lnTo>
                    <a:pt x="32200" y="46661"/>
                  </a:lnTo>
                  <a:lnTo>
                    <a:pt x="28575" y="75822"/>
                  </a:lnTo>
                  <a:lnTo>
                    <a:pt x="28575" y="1695072"/>
                  </a:lnTo>
                  <a:lnTo>
                    <a:pt x="36593" y="1737414"/>
                  </a:lnTo>
                  <a:lnTo>
                    <a:pt x="63809" y="1769338"/>
                  </a:lnTo>
                  <a:lnTo>
                    <a:pt x="68698" y="1770894"/>
                  </a:lnTo>
                  <a:close/>
                </a:path>
              </a:pathLst>
            </a:custGeom>
            <a:solidFill>
              <a:srgbClr val="D4A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505574" y="1600199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381000" h="381000">
                  <a:moveTo>
                    <a:pt x="190499" y="380999"/>
                  </a:moveTo>
                  <a:lnTo>
                    <a:pt x="144199" y="375288"/>
                  </a:lnTo>
                  <a:lnTo>
                    <a:pt x="100697" y="358507"/>
                  </a:lnTo>
                  <a:lnTo>
                    <a:pt x="62574" y="331659"/>
                  </a:lnTo>
                  <a:lnTo>
                    <a:pt x="32103" y="296335"/>
                  </a:lnTo>
                  <a:lnTo>
                    <a:pt x="11130" y="254666"/>
                  </a:lnTo>
                  <a:lnTo>
                    <a:pt x="914" y="209172"/>
                  </a:lnTo>
                  <a:lnTo>
                    <a:pt x="0" y="190499"/>
                  </a:lnTo>
                  <a:lnTo>
                    <a:pt x="228" y="181141"/>
                  </a:lnTo>
                  <a:lnTo>
                    <a:pt x="8200" y="135200"/>
                  </a:lnTo>
                  <a:lnTo>
                    <a:pt x="27094" y="92572"/>
                  </a:lnTo>
                  <a:lnTo>
                    <a:pt x="55795" y="55796"/>
                  </a:lnTo>
                  <a:lnTo>
                    <a:pt x="92571" y="27095"/>
                  </a:lnTo>
                  <a:lnTo>
                    <a:pt x="135198" y="8200"/>
                  </a:lnTo>
                  <a:lnTo>
                    <a:pt x="181140" y="228"/>
                  </a:lnTo>
                  <a:lnTo>
                    <a:pt x="190499" y="0"/>
                  </a:lnTo>
                  <a:lnTo>
                    <a:pt x="199858" y="228"/>
                  </a:lnTo>
                  <a:lnTo>
                    <a:pt x="245798" y="8200"/>
                  </a:lnTo>
                  <a:lnTo>
                    <a:pt x="288426" y="27095"/>
                  </a:lnTo>
                  <a:lnTo>
                    <a:pt x="325203" y="55796"/>
                  </a:lnTo>
                  <a:lnTo>
                    <a:pt x="353903" y="92572"/>
                  </a:lnTo>
                  <a:lnTo>
                    <a:pt x="372798" y="135200"/>
                  </a:lnTo>
                  <a:lnTo>
                    <a:pt x="380770" y="181141"/>
                  </a:lnTo>
                  <a:lnTo>
                    <a:pt x="380999" y="190499"/>
                  </a:lnTo>
                  <a:lnTo>
                    <a:pt x="380770" y="199858"/>
                  </a:lnTo>
                  <a:lnTo>
                    <a:pt x="372798" y="245799"/>
                  </a:lnTo>
                  <a:lnTo>
                    <a:pt x="353903" y="288427"/>
                  </a:lnTo>
                  <a:lnTo>
                    <a:pt x="325203" y="325203"/>
                  </a:lnTo>
                  <a:lnTo>
                    <a:pt x="288426" y="353903"/>
                  </a:lnTo>
                  <a:lnTo>
                    <a:pt x="245798" y="372798"/>
                  </a:lnTo>
                  <a:lnTo>
                    <a:pt x="199858" y="380771"/>
                  </a:lnTo>
                  <a:lnTo>
                    <a:pt x="190499" y="380999"/>
                  </a:lnTo>
                  <a:close/>
                </a:path>
              </a:pathLst>
            </a:custGeom>
            <a:solidFill>
              <a:srgbClr val="D4AF37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600824" y="1733549"/>
              <a:ext cx="190499" cy="115877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38974" y="2152649"/>
              <a:ext cx="152399" cy="152399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9249" y="2152649"/>
              <a:ext cx="152399" cy="152399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38974" y="2457449"/>
              <a:ext cx="152399" cy="152399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9249" y="2457449"/>
              <a:ext cx="152399" cy="152399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38974" y="2762249"/>
              <a:ext cx="152399" cy="152399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9249" y="2762249"/>
              <a:ext cx="152399" cy="152399"/>
            </a:xfrm>
            <a:prstGeom prst="rect">
              <a:avLst/>
            </a:prstGeom>
          </p:spPr>
        </p:pic>
      </p:grpSp>
      <p:sp>
        <p:nvSpPr>
          <p:cNvPr id="45" name="object 45"/>
          <p:cNvSpPr txBox="1"/>
          <p:nvPr/>
        </p:nvSpPr>
        <p:spPr>
          <a:xfrm>
            <a:off x="7284405" y="3936207"/>
            <a:ext cx="1938655" cy="90069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53800"/>
              </a:lnSpc>
              <a:spcBef>
                <a:spcPts val="95"/>
              </a:spcBef>
            </a:pP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Communiqués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presse Cocktails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partenaires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Places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VIP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matchs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9479915" y="3936206"/>
            <a:ext cx="1988185" cy="900375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12701">
              <a:spcBef>
                <a:spcPts val="935"/>
              </a:spcBef>
            </a:pP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Accès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loges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VIP</a:t>
            </a:r>
            <a:endParaRPr sz="1300">
              <a:latin typeface="Montserrat"/>
              <a:cs typeface="Montserrat"/>
            </a:endParaRPr>
          </a:p>
          <a:p>
            <a:pPr marL="12701" marR="5080">
              <a:lnSpc>
                <a:spcPct val="153800"/>
              </a:lnSpc>
            </a:pP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Petits-déjeuners</a:t>
            </a:r>
            <a:r>
              <a:rPr sz="1300" spc="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business Rencontres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avec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joueurs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392555" y="1515832"/>
            <a:ext cx="3903345" cy="807913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1">
              <a:spcBef>
                <a:spcPts val="340"/>
              </a:spcBef>
            </a:pPr>
            <a:r>
              <a:rPr sz="1600" b="1" spc="-60" dirty="0">
                <a:solidFill>
                  <a:srgbClr val="D4AF37"/>
                </a:solidFill>
                <a:latin typeface="Montserrat"/>
                <a:cs typeface="Montserrat"/>
              </a:rPr>
              <a:t>VISIBILITÉ</a:t>
            </a:r>
            <a:r>
              <a:rPr sz="1600" b="1" spc="-25" dirty="0">
                <a:solidFill>
                  <a:srgbClr val="D4AF37"/>
                </a:solidFill>
                <a:latin typeface="Montserrat"/>
                <a:cs typeface="Montserrat"/>
              </a:rPr>
              <a:t> </a:t>
            </a:r>
            <a:r>
              <a:rPr sz="1600" b="1" spc="-10" dirty="0">
                <a:solidFill>
                  <a:srgbClr val="D4AF37"/>
                </a:solidFill>
                <a:latin typeface="Montserrat"/>
                <a:cs typeface="Montserrat"/>
              </a:rPr>
              <a:t>OFFLINE</a:t>
            </a:r>
            <a:endParaRPr sz="1600" dirty="0">
              <a:latin typeface="Montserrat"/>
              <a:cs typeface="Montserrat"/>
            </a:endParaRPr>
          </a:p>
          <a:p>
            <a:pPr marL="12701">
              <a:spcBef>
                <a:spcPts val="180"/>
              </a:spcBef>
            </a:pP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Présence</a:t>
            </a:r>
            <a:r>
              <a:rPr sz="11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FFFFFF"/>
                </a:solidFill>
                <a:latin typeface="Montserrat"/>
                <a:cs typeface="Montserrat"/>
              </a:rPr>
              <a:t>physique</a:t>
            </a:r>
            <a:r>
              <a:rPr sz="115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FFFFFF"/>
                </a:solidFill>
                <a:latin typeface="Montserrat"/>
                <a:cs typeface="Montserrat"/>
              </a:rPr>
              <a:t>et</a:t>
            </a:r>
            <a:r>
              <a:rPr sz="115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55" dirty="0">
                <a:solidFill>
                  <a:srgbClr val="FFFFFF"/>
                </a:solidFill>
                <a:latin typeface="Montserrat"/>
                <a:cs typeface="Montserrat"/>
              </a:rPr>
              <a:t>visibilité</a:t>
            </a:r>
            <a:r>
              <a:rPr sz="11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terrain</a:t>
            </a:r>
            <a:endParaRPr sz="1150" dirty="0">
              <a:latin typeface="Montserrat"/>
              <a:cs typeface="Montserrat"/>
            </a:endParaRPr>
          </a:p>
          <a:p>
            <a:pPr marL="164472">
              <a:spcBef>
                <a:spcPts val="870"/>
              </a:spcBef>
              <a:tabLst>
                <a:tab pos="2360402" algn="l"/>
              </a:tabLst>
            </a:pP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Logo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sur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les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maillots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	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Bâches</a:t>
            </a:r>
            <a:r>
              <a:rPr sz="1300" spc="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publicitaires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311274" y="3668482"/>
            <a:ext cx="3238500" cy="492443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1">
              <a:spcBef>
                <a:spcPts val="340"/>
              </a:spcBef>
            </a:pPr>
            <a:r>
              <a:rPr sz="1600" b="1" spc="-60" dirty="0">
                <a:solidFill>
                  <a:srgbClr val="D4AF37"/>
                </a:solidFill>
                <a:latin typeface="Montserrat"/>
                <a:cs typeface="Montserrat"/>
              </a:rPr>
              <a:t>VISIBILITÉ</a:t>
            </a:r>
            <a:r>
              <a:rPr sz="1600" b="1" spc="-25" dirty="0">
                <a:solidFill>
                  <a:srgbClr val="D4AF37"/>
                </a:solidFill>
                <a:latin typeface="Montserrat"/>
                <a:cs typeface="Montserrat"/>
              </a:rPr>
              <a:t> </a:t>
            </a:r>
            <a:r>
              <a:rPr sz="1600" b="1" spc="-10" dirty="0">
                <a:solidFill>
                  <a:srgbClr val="D4AF37"/>
                </a:solidFill>
                <a:latin typeface="Montserrat"/>
                <a:cs typeface="Montserrat"/>
              </a:rPr>
              <a:t>ONLINE</a:t>
            </a:r>
            <a:endParaRPr sz="1600" dirty="0">
              <a:latin typeface="Montserrat"/>
              <a:cs typeface="Montserrat"/>
            </a:endParaRPr>
          </a:p>
          <a:p>
            <a:pPr marL="12701">
              <a:spcBef>
                <a:spcPts val="180"/>
              </a:spcBef>
            </a:pP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Présence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FFFFFF"/>
                </a:solidFill>
                <a:latin typeface="Montserrat"/>
                <a:cs typeface="Montserrat"/>
              </a:rPr>
              <a:t>numérique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FFFFFF"/>
                </a:solidFill>
                <a:latin typeface="Montserrat"/>
                <a:cs typeface="Montserrat"/>
              </a:rPr>
              <a:t>et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FFFFFF"/>
                </a:solidFill>
                <a:latin typeface="Montserrat"/>
                <a:cs typeface="Montserrat"/>
              </a:rPr>
              <a:t>communication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35" dirty="0">
                <a:solidFill>
                  <a:srgbClr val="FFFFFF"/>
                </a:solidFill>
                <a:latin typeface="Montserrat"/>
                <a:cs typeface="Montserrat"/>
              </a:rPr>
              <a:t>digitale</a:t>
            </a:r>
            <a:endParaRPr sz="1150" dirty="0">
              <a:latin typeface="Montserrat"/>
              <a:cs typeface="Montserra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151371" y="1554322"/>
            <a:ext cx="4088129" cy="138095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1">
              <a:spcBef>
                <a:spcPts val="340"/>
              </a:spcBef>
            </a:pPr>
            <a:r>
              <a:rPr sz="1600" b="1" spc="-95" dirty="0">
                <a:solidFill>
                  <a:srgbClr val="D4AF37"/>
                </a:solidFill>
                <a:latin typeface="Montserrat"/>
                <a:cs typeface="Montserrat"/>
              </a:rPr>
              <a:t>ENGAGEMENT</a:t>
            </a:r>
            <a:r>
              <a:rPr sz="1600" b="1" spc="60" dirty="0">
                <a:solidFill>
                  <a:srgbClr val="D4AF37"/>
                </a:solidFill>
                <a:latin typeface="Montserrat"/>
                <a:cs typeface="Montserrat"/>
              </a:rPr>
              <a:t> </a:t>
            </a:r>
            <a:r>
              <a:rPr sz="1600" b="1" spc="-25" dirty="0">
                <a:solidFill>
                  <a:srgbClr val="D4AF37"/>
                </a:solidFill>
                <a:latin typeface="Montserrat"/>
                <a:cs typeface="Montserrat"/>
              </a:rPr>
              <a:t>FAN</a:t>
            </a:r>
            <a:endParaRPr sz="1600" dirty="0">
              <a:latin typeface="Montserrat"/>
              <a:cs typeface="Montserrat"/>
            </a:endParaRPr>
          </a:p>
          <a:p>
            <a:pPr marL="12701">
              <a:spcBef>
                <a:spcPts val="180"/>
              </a:spcBef>
            </a:pPr>
            <a:r>
              <a:rPr sz="1150" spc="-60" dirty="0">
                <a:solidFill>
                  <a:srgbClr val="FFFFFF"/>
                </a:solidFill>
                <a:latin typeface="Montserrat"/>
                <a:cs typeface="Montserrat"/>
              </a:rPr>
              <a:t>Actions</a:t>
            </a:r>
            <a:r>
              <a:rPr sz="115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FFFFFF"/>
                </a:solidFill>
                <a:latin typeface="Montserrat"/>
                <a:cs typeface="Montserrat"/>
              </a:rPr>
              <a:t>interactives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80" dirty="0">
                <a:solidFill>
                  <a:srgbClr val="FFFFFF"/>
                </a:solidFill>
                <a:latin typeface="Montserrat"/>
                <a:cs typeface="Montserrat"/>
              </a:rPr>
              <a:t>avec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FFFFFF"/>
                </a:solidFill>
                <a:latin typeface="Montserrat"/>
                <a:cs typeface="Montserrat"/>
              </a:rPr>
              <a:t>notre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 communauté</a:t>
            </a:r>
            <a:endParaRPr sz="1150" dirty="0">
              <a:latin typeface="Montserrat"/>
              <a:cs typeface="Montserrat"/>
            </a:endParaRPr>
          </a:p>
          <a:p>
            <a:pPr marL="164472" marR="5080">
              <a:lnSpc>
                <a:spcPct val="153800"/>
              </a:lnSpc>
              <a:spcBef>
                <a:spcPts val="30"/>
              </a:spcBef>
              <a:tabLst>
                <a:tab pos="2360402" algn="l"/>
              </a:tabLst>
            </a:pP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Jeux-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concours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	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Ateliers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produits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Journées</a:t>
            </a:r>
            <a:r>
              <a:rPr sz="1300" spc="4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dédicaces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	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Activations</a:t>
            </a:r>
            <a:r>
              <a:rPr sz="1300" spc="3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match-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day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Opérations</a:t>
            </a:r>
            <a:r>
              <a:rPr sz="1300" spc="-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spéciales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	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Goodies</a:t>
            </a:r>
            <a:r>
              <a:rPr sz="1300" spc="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co-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brandés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132005" y="3459435"/>
            <a:ext cx="2932430" cy="492443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1">
              <a:spcBef>
                <a:spcPts val="340"/>
              </a:spcBef>
            </a:pPr>
            <a:r>
              <a:rPr sz="1600" b="1" spc="-85" dirty="0">
                <a:solidFill>
                  <a:srgbClr val="D4AF37"/>
                </a:solidFill>
                <a:latin typeface="Montserrat"/>
                <a:cs typeface="Montserrat"/>
              </a:rPr>
              <a:t>RELATIONS</a:t>
            </a:r>
            <a:r>
              <a:rPr sz="1600" b="1" spc="40" dirty="0">
                <a:solidFill>
                  <a:srgbClr val="D4AF37"/>
                </a:solidFill>
                <a:latin typeface="Montserrat"/>
                <a:cs typeface="Montserrat"/>
              </a:rPr>
              <a:t> </a:t>
            </a:r>
            <a:r>
              <a:rPr sz="1600" b="1" spc="-10" dirty="0">
                <a:solidFill>
                  <a:srgbClr val="D4AF37"/>
                </a:solidFill>
                <a:latin typeface="Montserrat"/>
                <a:cs typeface="Montserrat"/>
              </a:rPr>
              <a:t>PUBLIQUES</a:t>
            </a:r>
            <a:endParaRPr sz="1600">
              <a:latin typeface="Montserrat"/>
              <a:cs typeface="Montserrat"/>
            </a:endParaRPr>
          </a:p>
          <a:p>
            <a:pPr marL="12701">
              <a:spcBef>
                <a:spcPts val="180"/>
              </a:spcBef>
            </a:pP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Networking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FFFFFF"/>
                </a:solidFill>
                <a:latin typeface="Montserrat"/>
                <a:cs typeface="Montserrat"/>
              </a:rPr>
              <a:t>et</a:t>
            </a:r>
            <a:r>
              <a:rPr sz="11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0" dirty="0">
                <a:solidFill>
                  <a:srgbClr val="FFFFFF"/>
                </a:solidFill>
                <a:latin typeface="Montserrat"/>
                <a:cs typeface="Montserrat"/>
              </a:rPr>
              <a:t>valorisation</a:t>
            </a:r>
            <a:r>
              <a:rPr sz="11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1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votre</a:t>
            </a:r>
            <a:r>
              <a:rPr sz="115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30" dirty="0">
                <a:solidFill>
                  <a:srgbClr val="FFFFFF"/>
                </a:solidFill>
                <a:latin typeface="Montserrat"/>
                <a:cs typeface="Montserrat"/>
              </a:rPr>
              <a:t>marque</a:t>
            </a:r>
            <a:endParaRPr sz="1150">
              <a:latin typeface="Montserrat"/>
              <a:cs typeface="Montserra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439297" y="5312516"/>
            <a:ext cx="5028565" cy="371897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799036" marR="5080" indent="-1786970">
              <a:lnSpc>
                <a:spcPct val="104200"/>
              </a:lnSpc>
              <a:spcBef>
                <a:spcPts val="30"/>
              </a:spcBef>
            </a:pPr>
            <a:r>
              <a:rPr sz="1200" i="1" spc="-80" dirty="0">
                <a:solidFill>
                  <a:srgbClr val="FFFFFF"/>
                </a:solidFill>
                <a:latin typeface="Verdana"/>
                <a:cs typeface="Verdana"/>
              </a:rPr>
              <a:t>Chaque</a:t>
            </a:r>
            <a:r>
              <a:rPr sz="1200" i="1" spc="-1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i="1" spc="-90" dirty="0">
                <a:solidFill>
                  <a:srgbClr val="FFFFFF"/>
                </a:solidFill>
                <a:latin typeface="Verdana"/>
                <a:cs typeface="Verdana"/>
              </a:rPr>
              <a:t>offre</a:t>
            </a:r>
            <a:r>
              <a:rPr sz="1200" i="1" spc="-1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i="1" spc="-65" dirty="0">
                <a:solidFill>
                  <a:srgbClr val="FFFFFF"/>
                </a:solidFill>
                <a:latin typeface="Verdana"/>
                <a:cs typeface="Verdana"/>
              </a:rPr>
              <a:t>peut</a:t>
            </a:r>
            <a:r>
              <a:rPr sz="1200" i="1" spc="-1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i="1" spc="-90" dirty="0">
                <a:solidFill>
                  <a:srgbClr val="FFFFFF"/>
                </a:solidFill>
                <a:latin typeface="Verdana"/>
                <a:cs typeface="Verdana"/>
              </a:rPr>
              <a:t>être</a:t>
            </a:r>
            <a:r>
              <a:rPr sz="1200" i="1" spc="-1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i="1" spc="-85" dirty="0">
                <a:solidFill>
                  <a:srgbClr val="FFFFFF"/>
                </a:solidFill>
                <a:latin typeface="Verdana"/>
                <a:cs typeface="Verdana"/>
              </a:rPr>
              <a:t>personnalisée</a:t>
            </a:r>
            <a:r>
              <a:rPr sz="1200" i="1" spc="-1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i="1" spc="-85" dirty="0">
                <a:solidFill>
                  <a:srgbClr val="FFFFFF"/>
                </a:solidFill>
                <a:latin typeface="Verdana"/>
                <a:cs typeface="Verdana"/>
              </a:rPr>
              <a:t>selon</a:t>
            </a:r>
            <a:r>
              <a:rPr sz="1200" i="1" spc="-1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i="1" spc="-130" dirty="0">
                <a:solidFill>
                  <a:srgbClr val="FFFFFF"/>
                </a:solidFill>
                <a:latin typeface="Verdana"/>
                <a:cs typeface="Verdana"/>
              </a:rPr>
              <a:t>vos</a:t>
            </a:r>
            <a:r>
              <a:rPr sz="1200" i="1" spc="-1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i="1" spc="-85" dirty="0">
                <a:solidFill>
                  <a:srgbClr val="FFFFFF"/>
                </a:solidFill>
                <a:latin typeface="Verdana"/>
                <a:cs typeface="Verdana"/>
              </a:rPr>
              <a:t>besoins</a:t>
            </a:r>
            <a:r>
              <a:rPr sz="1200" i="1" spc="-1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i="1" spc="-75" dirty="0">
                <a:solidFill>
                  <a:srgbClr val="FFFFFF"/>
                </a:solidFill>
                <a:latin typeface="Verdana"/>
                <a:cs typeface="Verdana"/>
              </a:rPr>
              <a:t>spécifiques</a:t>
            </a:r>
            <a:r>
              <a:rPr sz="1200" i="1" spc="-1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i="1" spc="-75" dirty="0">
                <a:solidFill>
                  <a:srgbClr val="FFFFFF"/>
                </a:solidFill>
                <a:latin typeface="Verdana"/>
                <a:cs typeface="Verdana"/>
              </a:rPr>
              <a:t>et</a:t>
            </a:r>
            <a:r>
              <a:rPr sz="1200" i="1" spc="-1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i="1" spc="-55" dirty="0">
                <a:solidFill>
                  <a:srgbClr val="FFFFFF"/>
                </a:solidFill>
                <a:latin typeface="Verdana"/>
                <a:cs typeface="Verdana"/>
              </a:rPr>
              <a:t>votre </a:t>
            </a:r>
            <a:r>
              <a:rPr sz="1200" i="1" spc="-95" dirty="0">
                <a:solidFill>
                  <a:srgbClr val="FFFFFF"/>
                </a:solidFill>
                <a:latin typeface="Verdana"/>
                <a:cs typeface="Verdana"/>
              </a:rPr>
              <a:t>niveau</a:t>
            </a:r>
            <a:r>
              <a:rPr sz="1200" i="1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i="1" spc="-7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200" i="1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200" i="1" spc="-10" dirty="0">
                <a:solidFill>
                  <a:srgbClr val="FFFFFF"/>
                </a:solidFill>
                <a:latin typeface="Verdana"/>
                <a:cs typeface="Verdana"/>
              </a:rPr>
              <a:t>partenariat</a:t>
            </a:r>
            <a:endParaRPr sz="1200" dirty="0">
              <a:latin typeface="Verdana"/>
              <a:cs typeface="Verdana"/>
            </a:endParaRPr>
          </a:p>
        </p:txBody>
      </p: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1C45B270-D096-499B-8238-359E38EDFF76}"/>
              </a:ext>
            </a:extLst>
          </p:cNvPr>
          <p:cNvGrpSpPr/>
          <p:nvPr/>
        </p:nvGrpSpPr>
        <p:grpSpPr>
          <a:xfrm>
            <a:off x="12534900" y="6375057"/>
            <a:ext cx="1802675" cy="356283"/>
            <a:chOff x="12192001" y="8782051"/>
            <a:chExt cx="1802675" cy="323850"/>
          </a:xfrm>
        </p:grpSpPr>
        <p:grpSp>
          <p:nvGrpSpPr>
            <p:cNvPr id="57" name="object 51">
              <a:extLst>
                <a:ext uri="{FF2B5EF4-FFF2-40B4-BE49-F238E27FC236}">
                  <a16:creationId xmlns:a16="http://schemas.microsoft.com/office/drawing/2014/main" id="{35DDFA84-F6AF-4F66-B4CD-4DE121AED658}"/>
                </a:ext>
              </a:extLst>
            </p:cNvPr>
            <p:cNvGrpSpPr/>
            <p:nvPr/>
          </p:nvGrpSpPr>
          <p:grpSpPr>
            <a:xfrm>
              <a:off x="12192001" y="8782051"/>
              <a:ext cx="1257304" cy="323850"/>
              <a:chOff x="12686614" y="8782051"/>
              <a:chExt cx="1219883" cy="323850"/>
            </a:xfrm>
          </p:grpSpPr>
          <p:sp>
            <p:nvSpPr>
              <p:cNvPr id="59" name="object 52">
                <a:extLst>
                  <a:ext uri="{FF2B5EF4-FFF2-40B4-BE49-F238E27FC236}">
                    <a16:creationId xmlns:a16="http://schemas.microsoft.com/office/drawing/2014/main" id="{B7017CD2-CE38-4C6B-B0C3-00BB38D73F5C}"/>
                  </a:ext>
                </a:extLst>
              </p:cNvPr>
              <p:cNvSpPr/>
              <p:nvPr/>
            </p:nvSpPr>
            <p:spPr>
              <a:xfrm>
                <a:off x="12686614" y="8782051"/>
                <a:ext cx="1219883" cy="323850"/>
              </a:xfrm>
              <a:custGeom>
                <a:avLst/>
                <a:gdLst/>
                <a:ahLst/>
                <a:cxnLst/>
                <a:rect l="l" t="t" r="r" b="b"/>
                <a:pathLst>
                  <a:path w="1552575" h="323850">
                    <a:moveTo>
                      <a:pt x="1519527" y="323849"/>
                    </a:moveTo>
                    <a:lnTo>
                      <a:pt x="33047" y="323849"/>
                    </a:lnTo>
                    <a:lnTo>
                      <a:pt x="28187" y="322883"/>
                    </a:lnTo>
                    <a:lnTo>
                      <a:pt x="966" y="295662"/>
                    </a:lnTo>
                    <a:lnTo>
                      <a:pt x="0" y="290802"/>
                    </a:lnTo>
                    <a:lnTo>
                      <a:pt x="0" y="285749"/>
                    </a:lnTo>
                    <a:lnTo>
                      <a:pt x="0" y="33047"/>
                    </a:lnTo>
                    <a:lnTo>
                      <a:pt x="28187" y="966"/>
                    </a:lnTo>
                    <a:lnTo>
                      <a:pt x="33047" y="0"/>
                    </a:lnTo>
                    <a:lnTo>
                      <a:pt x="1519527" y="0"/>
                    </a:lnTo>
                    <a:lnTo>
                      <a:pt x="1551607" y="28187"/>
                    </a:lnTo>
                    <a:lnTo>
                      <a:pt x="1552574" y="33047"/>
                    </a:lnTo>
                    <a:lnTo>
                      <a:pt x="1552574" y="290802"/>
                    </a:lnTo>
                    <a:lnTo>
                      <a:pt x="1524387" y="322883"/>
                    </a:lnTo>
                    <a:lnTo>
                      <a:pt x="1519527" y="323849"/>
                    </a:lnTo>
                    <a:close/>
                  </a:path>
                </a:pathLst>
              </a:custGeom>
              <a:solidFill>
                <a:srgbClr val="333333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60" name="object 53">
                <a:extLst>
                  <a:ext uri="{FF2B5EF4-FFF2-40B4-BE49-F238E27FC236}">
                    <a16:creationId xmlns:a16="http://schemas.microsoft.com/office/drawing/2014/main" id="{6DE59822-57E2-46E6-8EA1-C1C3C0B58A8F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12812032" y="8877299"/>
                <a:ext cx="133349" cy="133349"/>
              </a:xfrm>
              <a:prstGeom prst="rect">
                <a:avLst/>
              </a:prstGeom>
            </p:spPr>
          </p:pic>
        </p:grpSp>
        <p:sp>
          <p:nvSpPr>
            <p:cNvPr id="58" name="object 54">
              <a:hlinkClick r:id="rId8"/>
              <a:extLst>
                <a:ext uri="{FF2B5EF4-FFF2-40B4-BE49-F238E27FC236}">
                  <a16:creationId xmlns:a16="http://schemas.microsoft.com/office/drawing/2014/main" id="{E1CD9D43-72A1-4C7C-A5AD-9D1BB9D748A9}"/>
                </a:ext>
              </a:extLst>
            </p:cNvPr>
            <p:cNvSpPr txBox="1"/>
            <p:nvPr/>
          </p:nvSpPr>
          <p:spPr>
            <a:xfrm>
              <a:off x="12532724" y="8877299"/>
              <a:ext cx="1461952" cy="16587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1">
                <a:lnSpc>
                  <a:spcPts val="700"/>
                </a:lnSpc>
              </a:pPr>
              <a: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  <a:t>Réalisation</a:t>
              </a:r>
              <a:b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</a:br>
              <a:r>
                <a:rPr lang="fr-FR" sz="800" dirty="0">
                  <a:solidFill>
                    <a:srgbClr val="FFFFFF"/>
                  </a:solidFill>
                  <a:latin typeface="Montserrat"/>
                  <a:cs typeface="Montserrat"/>
                </a:rPr>
                <a:t>www.konsors.fr</a:t>
              </a:r>
              <a:endParaRPr sz="1000" dirty="0">
                <a:latin typeface="Montserrat"/>
                <a:cs typeface="Montserrat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287500" cy="6856412"/>
          </a:xfrm>
          <a:custGeom>
            <a:avLst/>
            <a:gdLst/>
            <a:ahLst/>
            <a:cxnLst/>
            <a:rect l="l" t="t" r="r" b="b"/>
            <a:pathLst>
              <a:path w="12192000" h="9284335">
                <a:moveTo>
                  <a:pt x="12191999" y="9284207"/>
                </a:moveTo>
                <a:lnTo>
                  <a:pt x="0" y="9284207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9284207"/>
                </a:lnTo>
                <a:close/>
              </a:path>
            </a:pathLst>
          </a:custGeom>
          <a:solidFill>
            <a:srgbClr val="092E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991099"/>
            <a:ext cx="2857500" cy="4286250"/>
          </a:xfrm>
          <a:custGeom>
            <a:avLst/>
            <a:gdLst/>
            <a:ahLst/>
            <a:cxnLst/>
            <a:rect l="l" t="t" r="r" b="b"/>
            <a:pathLst>
              <a:path w="2857500" h="4286250">
                <a:moveTo>
                  <a:pt x="714374" y="4286249"/>
                </a:moveTo>
                <a:lnTo>
                  <a:pt x="661779" y="4285604"/>
                </a:lnTo>
                <a:lnTo>
                  <a:pt x="609216" y="4283667"/>
                </a:lnTo>
                <a:lnTo>
                  <a:pt x="556716" y="4280442"/>
                </a:lnTo>
                <a:lnTo>
                  <a:pt x="504311" y="4275929"/>
                </a:lnTo>
                <a:lnTo>
                  <a:pt x="452033" y="4270132"/>
                </a:lnTo>
                <a:lnTo>
                  <a:pt x="399913" y="4263053"/>
                </a:lnTo>
                <a:lnTo>
                  <a:pt x="347982" y="4254697"/>
                </a:lnTo>
                <a:lnTo>
                  <a:pt x="296272" y="4245069"/>
                </a:lnTo>
                <a:lnTo>
                  <a:pt x="244813" y="4234175"/>
                </a:lnTo>
                <a:lnTo>
                  <a:pt x="193638" y="4222021"/>
                </a:lnTo>
                <a:lnTo>
                  <a:pt x="142776" y="4208616"/>
                </a:lnTo>
                <a:lnTo>
                  <a:pt x="92258" y="4193966"/>
                </a:lnTo>
                <a:lnTo>
                  <a:pt x="42115" y="4178081"/>
                </a:lnTo>
                <a:lnTo>
                  <a:pt x="0" y="4163644"/>
                </a:lnTo>
                <a:lnTo>
                  <a:pt x="0" y="122603"/>
                </a:lnTo>
                <a:lnTo>
                  <a:pt x="17196" y="116569"/>
                </a:lnTo>
                <a:lnTo>
                  <a:pt x="67136" y="100071"/>
                </a:lnTo>
                <a:lnTo>
                  <a:pt x="117474" y="84802"/>
                </a:lnTo>
                <a:lnTo>
                  <a:pt x="168164" y="70774"/>
                </a:lnTo>
                <a:lnTo>
                  <a:pt x="219190" y="57992"/>
                </a:lnTo>
                <a:lnTo>
                  <a:pt x="270507" y="46469"/>
                </a:lnTo>
                <a:lnTo>
                  <a:pt x="322099" y="36206"/>
                </a:lnTo>
                <a:lnTo>
                  <a:pt x="373920" y="27214"/>
                </a:lnTo>
                <a:lnTo>
                  <a:pt x="425953" y="19496"/>
                </a:lnTo>
                <a:lnTo>
                  <a:pt x="478153" y="13058"/>
                </a:lnTo>
                <a:lnTo>
                  <a:pt x="530502" y="7902"/>
                </a:lnTo>
                <a:lnTo>
                  <a:pt x="582954" y="4033"/>
                </a:lnTo>
                <a:lnTo>
                  <a:pt x="635494" y="1452"/>
                </a:lnTo>
                <a:lnTo>
                  <a:pt x="688073" y="161"/>
                </a:lnTo>
                <a:lnTo>
                  <a:pt x="714374" y="0"/>
                </a:lnTo>
                <a:lnTo>
                  <a:pt x="740676" y="161"/>
                </a:lnTo>
                <a:lnTo>
                  <a:pt x="793255" y="1452"/>
                </a:lnTo>
                <a:lnTo>
                  <a:pt x="845794" y="4033"/>
                </a:lnTo>
                <a:lnTo>
                  <a:pt x="898247" y="7902"/>
                </a:lnTo>
                <a:lnTo>
                  <a:pt x="950596" y="13058"/>
                </a:lnTo>
                <a:lnTo>
                  <a:pt x="1002796" y="19496"/>
                </a:lnTo>
                <a:lnTo>
                  <a:pt x="1054829" y="27214"/>
                </a:lnTo>
                <a:lnTo>
                  <a:pt x="1106650" y="36206"/>
                </a:lnTo>
                <a:lnTo>
                  <a:pt x="1158242" y="46469"/>
                </a:lnTo>
                <a:lnTo>
                  <a:pt x="1209558" y="57992"/>
                </a:lnTo>
                <a:lnTo>
                  <a:pt x="1260585" y="70774"/>
                </a:lnTo>
                <a:lnTo>
                  <a:pt x="1311275" y="84802"/>
                </a:lnTo>
                <a:lnTo>
                  <a:pt x="1361612" y="100071"/>
                </a:lnTo>
                <a:lnTo>
                  <a:pt x="1411553" y="116569"/>
                </a:lnTo>
                <a:lnTo>
                  <a:pt x="1461081" y="134290"/>
                </a:lnTo>
                <a:lnTo>
                  <a:pt x="1510151" y="153219"/>
                </a:lnTo>
                <a:lnTo>
                  <a:pt x="1558750" y="173349"/>
                </a:lnTo>
                <a:lnTo>
                  <a:pt x="1606833" y="194663"/>
                </a:lnTo>
                <a:lnTo>
                  <a:pt x="1654385" y="217154"/>
                </a:lnTo>
                <a:lnTo>
                  <a:pt x="1701364" y="240801"/>
                </a:lnTo>
                <a:lnTo>
                  <a:pt x="1747756" y="265598"/>
                </a:lnTo>
                <a:lnTo>
                  <a:pt x="1793518" y="291522"/>
                </a:lnTo>
                <a:lnTo>
                  <a:pt x="1838637" y="318565"/>
                </a:lnTo>
                <a:lnTo>
                  <a:pt x="1883072" y="346703"/>
                </a:lnTo>
                <a:lnTo>
                  <a:pt x="1926810" y="375927"/>
                </a:lnTo>
                <a:lnTo>
                  <a:pt x="1969810" y="406212"/>
                </a:lnTo>
                <a:lnTo>
                  <a:pt x="2012061" y="437547"/>
                </a:lnTo>
                <a:lnTo>
                  <a:pt x="2053524" y="469906"/>
                </a:lnTo>
                <a:lnTo>
                  <a:pt x="2094187" y="503276"/>
                </a:lnTo>
                <a:lnTo>
                  <a:pt x="2134012" y="537630"/>
                </a:lnTo>
                <a:lnTo>
                  <a:pt x="2172988" y="572955"/>
                </a:lnTo>
                <a:lnTo>
                  <a:pt x="2211080" y="609222"/>
                </a:lnTo>
                <a:lnTo>
                  <a:pt x="2248276" y="646418"/>
                </a:lnTo>
                <a:lnTo>
                  <a:pt x="2284542" y="684510"/>
                </a:lnTo>
                <a:lnTo>
                  <a:pt x="2319868" y="723486"/>
                </a:lnTo>
                <a:lnTo>
                  <a:pt x="2354222" y="763311"/>
                </a:lnTo>
                <a:lnTo>
                  <a:pt x="2387593" y="803973"/>
                </a:lnTo>
                <a:lnTo>
                  <a:pt x="2419951" y="845436"/>
                </a:lnTo>
                <a:lnTo>
                  <a:pt x="2451286" y="887687"/>
                </a:lnTo>
                <a:lnTo>
                  <a:pt x="2481571" y="930688"/>
                </a:lnTo>
                <a:lnTo>
                  <a:pt x="2510795" y="974426"/>
                </a:lnTo>
                <a:lnTo>
                  <a:pt x="2538934" y="1018861"/>
                </a:lnTo>
                <a:lnTo>
                  <a:pt x="2565977" y="1063980"/>
                </a:lnTo>
                <a:lnTo>
                  <a:pt x="2591901" y="1109742"/>
                </a:lnTo>
                <a:lnTo>
                  <a:pt x="2616698" y="1156133"/>
                </a:lnTo>
                <a:lnTo>
                  <a:pt x="2640345" y="1203112"/>
                </a:lnTo>
                <a:lnTo>
                  <a:pt x="2662835" y="1250665"/>
                </a:lnTo>
                <a:lnTo>
                  <a:pt x="2684149" y="1298747"/>
                </a:lnTo>
                <a:lnTo>
                  <a:pt x="2704279" y="1347346"/>
                </a:lnTo>
                <a:lnTo>
                  <a:pt x="2723208" y="1396417"/>
                </a:lnTo>
                <a:lnTo>
                  <a:pt x="2740929" y="1445945"/>
                </a:lnTo>
                <a:lnTo>
                  <a:pt x="2757427" y="1495885"/>
                </a:lnTo>
                <a:lnTo>
                  <a:pt x="2772697" y="1546223"/>
                </a:lnTo>
                <a:lnTo>
                  <a:pt x="2786725" y="1596913"/>
                </a:lnTo>
                <a:lnTo>
                  <a:pt x="2799506" y="1647939"/>
                </a:lnTo>
                <a:lnTo>
                  <a:pt x="2811030" y="1699256"/>
                </a:lnTo>
                <a:lnTo>
                  <a:pt x="2821292" y="1750848"/>
                </a:lnTo>
                <a:lnTo>
                  <a:pt x="2830284" y="1802669"/>
                </a:lnTo>
                <a:lnTo>
                  <a:pt x="2838003" y="1854703"/>
                </a:lnTo>
                <a:lnTo>
                  <a:pt x="2844441" y="1906902"/>
                </a:lnTo>
                <a:lnTo>
                  <a:pt x="2849597" y="1959251"/>
                </a:lnTo>
                <a:lnTo>
                  <a:pt x="2853466" y="2011704"/>
                </a:lnTo>
                <a:lnTo>
                  <a:pt x="2856047" y="2064243"/>
                </a:lnTo>
                <a:lnTo>
                  <a:pt x="2857338" y="2116823"/>
                </a:lnTo>
                <a:lnTo>
                  <a:pt x="2857499" y="2143124"/>
                </a:lnTo>
                <a:lnTo>
                  <a:pt x="2857338" y="2169425"/>
                </a:lnTo>
                <a:lnTo>
                  <a:pt x="2856047" y="2222004"/>
                </a:lnTo>
                <a:lnTo>
                  <a:pt x="2853466" y="2274543"/>
                </a:lnTo>
                <a:lnTo>
                  <a:pt x="2849597" y="2326996"/>
                </a:lnTo>
                <a:lnTo>
                  <a:pt x="2844441" y="2379345"/>
                </a:lnTo>
                <a:lnTo>
                  <a:pt x="2838003" y="2431544"/>
                </a:lnTo>
                <a:lnTo>
                  <a:pt x="2830284" y="2483578"/>
                </a:lnTo>
                <a:lnTo>
                  <a:pt x="2821292" y="2535399"/>
                </a:lnTo>
                <a:lnTo>
                  <a:pt x="2811030" y="2586991"/>
                </a:lnTo>
                <a:lnTo>
                  <a:pt x="2799506" y="2638308"/>
                </a:lnTo>
                <a:lnTo>
                  <a:pt x="2786725" y="2689335"/>
                </a:lnTo>
                <a:lnTo>
                  <a:pt x="2772697" y="2740024"/>
                </a:lnTo>
                <a:lnTo>
                  <a:pt x="2757427" y="2790362"/>
                </a:lnTo>
                <a:lnTo>
                  <a:pt x="2740929" y="2840302"/>
                </a:lnTo>
                <a:lnTo>
                  <a:pt x="2723208" y="2889829"/>
                </a:lnTo>
                <a:lnTo>
                  <a:pt x="2704279" y="2938900"/>
                </a:lnTo>
                <a:lnTo>
                  <a:pt x="2684149" y="2987499"/>
                </a:lnTo>
                <a:lnTo>
                  <a:pt x="2662835" y="3035582"/>
                </a:lnTo>
                <a:lnTo>
                  <a:pt x="2640345" y="3083134"/>
                </a:lnTo>
                <a:lnTo>
                  <a:pt x="2616698" y="3130113"/>
                </a:lnTo>
                <a:lnTo>
                  <a:pt x="2591901" y="3176505"/>
                </a:lnTo>
                <a:lnTo>
                  <a:pt x="2565977" y="3222267"/>
                </a:lnTo>
                <a:lnTo>
                  <a:pt x="2538934" y="3267386"/>
                </a:lnTo>
                <a:lnTo>
                  <a:pt x="2510795" y="3311821"/>
                </a:lnTo>
                <a:lnTo>
                  <a:pt x="2481571" y="3355558"/>
                </a:lnTo>
                <a:lnTo>
                  <a:pt x="2451286" y="3398559"/>
                </a:lnTo>
                <a:lnTo>
                  <a:pt x="2419951" y="3440810"/>
                </a:lnTo>
                <a:lnTo>
                  <a:pt x="2387593" y="3482273"/>
                </a:lnTo>
                <a:lnTo>
                  <a:pt x="2354222" y="3522936"/>
                </a:lnTo>
                <a:lnTo>
                  <a:pt x="2319868" y="3562762"/>
                </a:lnTo>
                <a:lnTo>
                  <a:pt x="2284542" y="3601738"/>
                </a:lnTo>
                <a:lnTo>
                  <a:pt x="2248276" y="3639830"/>
                </a:lnTo>
                <a:lnTo>
                  <a:pt x="2211080" y="3677025"/>
                </a:lnTo>
                <a:lnTo>
                  <a:pt x="2172988" y="3713291"/>
                </a:lnTo>
                <a:lnTo>
                  <a:pt x="2134012" y="3748617"/>
                </a:lnTo>
                <a:lnTo>
                  <a:pt x="2094187" y="3782971"/>
                </a:lnTo>
                <a:lnTo>
                  <a:pt x="2053525" y="3816342"/>
                </a:lnTo>
                <a:lnTo>
                  <a:pt x="2012061" y="3848700"/>
                </a:lnTo>
                <a:lnTo>
                  <a:pt x="1969810" y="3880035"/>
                </a:lnTo>
                <a:lnTo>
                  <a:pt x="1926810" y="3910319"/>
                </a:lnTo>
                <a:lnTo>
                  <a:pt x="1883072" y="3939544"/>
                </a:lnTo>
                <a:lnTo>
                  <a:pt x="1838637" y="3967683"/>
                </a:lnTo>
                <a:lnTo>
                  <a:pt x="1793518" y="3994726"/>
                </a:lnTo>
                <a:lnTo>
                  <a:pt x="1747756" y="4020650"/>
                </a:lnTo>
                <a:lnTo>
                  <a:pt x="1701364" y="4045446"/>
                </a:lnTo>
                <a:lnTo>
                  <a:pt x="1654385" y="4069094"/>
                </a:lnTo>
                <a:lnTo>
                  <a:pt x="1606833" y="4091584"/>
                </a:lnTo>
                <a:lnTo>
                  <a:pt x="1558750" y="4112898"/>
                </a:lnTo>
                <a:lnTo>
                  <a:pt x="1510151" y="4133028"/>
                </a:lnTo>
                <a:lnTo>
                  <a:pt x="1461081" y="4151957"/>
                </a:lnTo>
                <a:lnTo>
                  <a:pt x="1411553" y="4169678"/>
                </a:lnTo>
                <a:lnTo>
                  <a:pt x="1361612" y="4186177"/>
                </a:lnTo>
                <a:lnTo>
                  <a:pt x="1311275" y="4201447"/>
                </a:lnTo>
                <a:lnTo>
                  <a:pt x="1260585" y="4215474"/>
                </a:lnTo>
                <a:lnTo>
                  <a:pt x="1209559" y="4228256"/>
                </a:lnTo>
                <a:lnTo>
                  <a:pt x="1158242" y="4239779"/>
                </a:lnTo>
                <a:lnTo>
                  <a:pt x="1106650" y="4250042"/>
                </a:lnTo>
                <a:lnTo>
                  <a:pt x="1054829" y="4259034"/>
                </a:lnTo>
                <a:lnTo>
                  <a:pt x="1002796" y="4266753"/>
                </a:lnTo>
                <a:lnTo>
                  <a:pt x="950596" y="4273191"/>
                </a:lnTo>
                <a:lnTo>
                  <a:pt x="898247" y="4278347"/>
                </a:lnTo>
                <a:lnTo>
                  <a:pt x="845794" y="4282216"/>
                </a:lnTo>
                <a:lnTo>
                  <a:pt x="793255" y="4284797"/>
                </a:lnTo>
                <a:lnTo>
                  <a:pt x="740676" y="4286088"/>
                </a:lnTo>
                <a:lnTo>
                  <a:pt x="714374" y="4286249"/>
                </a:lnTo>
                <a:close/>
              </a:path>
            </a:pathLst>
          </a:custGeom>
          <a:solidFill>
            <a:srgbClr val="FFFFFF">
              <a:alpha val="313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599" y="795496"/>
            <a:ext cx="762000" cy="41910"/>
          </a:xfrm>
          <a:custGeom>
            <a:avLst/>
            <a:gdLst/>
            <a:ahLst/>
            <a:cxnLst/>
            <a:rect l="l" t="t" r="r" b="b"/>
            <a:pathLst>
              <a:path w="762000" h="38100">
                <a:moveTo>
                  <a:pt x="761999" y="38099"/>
                </a:moveTo>
                <a:lnTo>
                  <a:pt x="0" y="38099"/>
                </a:lnTo>
                <a:lnTo>
                  <a:pt x="0" y="0"/>
                </a:lnTo>
                <a:lnTo>
                  <a:pt x="761999" y="0"/>
                </a:lnTo>
                <a:lnTo>
                  <a:pt x="761999" y="380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609599" y="1375696"/>
            <a:ext cx="10972800" cy="4838700"/>
            <a:chOff x="609599" y="1981199"/>
            <a:chExt cx="10972800" cy="4838700"/>
          </a:xfrm>
        </p:grpSpPr>
        <p:sp>
          <p:nvSpPr>
            <p:cNvPr id="6" name="object 6"/>
            <p:cNvSpPr/>
            <p:nvPr/>
          </p:nvSpPr>
          <p:spPr>
            <a:xfrm>
              <a:off x="609599" y="1981199"/>
              <a:ext cx="10972800" cy="4838700"/>
            </a:xfrm>
            <a:custGeom>
              <a:avLst/>
              <a:gdLst/>
              <a:ahLst/>
              <a:cxnLst/>
              <a:rect l="l" t="t" r="r" b="b"/>
              <a:pathLst>
                <a:path w="10972800" h="4838700">
                  <a:moveTo>
                    <a:pt x="10901602" y="4838699"/>
                  </a:moveTo>
                  <a:lnTo>
                    <a:pt x="71196" y="4838699"/>
                  </a:lnTo>
                  <a:lnTo>
                    <a:pt x="66241" y="4838211"/>
                  </a:lnTo>
                  <a:lnTo>
                    <a:pt x="29705" y="4823077"/>
                  </a:lnTo>
                  <a:lnTo>
                    <a:pt x="3885" y="4787037"/>
                  </a:lnTo>
                  <a:lnTo>
                    <a:pt x="0" y="4767502"/>
                  </a:lnTo>
                  <a:lnTo>
                    <a:pt x="0" y="4762499"/>
                  </a:lnTo>
                  <a:lnTo>
                    <a:pt x="0" y="71196"/>
                  </a:lnTo>
                  <a:lnTo>
                    <a:pt x="15621" y="29705"/>
                  </a:lnTo>
                  <a:lnTo>
                    <a:pt x="51661" y="3885"/>
                  </a:lnTo>
                  <a:lnTo>
                    <a:pt x="71196" y="0"/>
                  </a:lnTo>
                  <a:lnTo>
                    <a:pt x="10901602" y="0"/>
                  </a:lnTo>
                  <a:lnTo>
                    <a:pt x="10943091" y="15621"/>
                  </a:lnTo>
                  <a:lnTo>
                    <a:pt x="10968911" y="51661"/>
                  </a:lnTo>
                  <a:lnTo>
                    <a:pt x="10972798" y="71196"/>
                  </a:lnTo>
                  <a:lnTo>
                    <a:pt x="10972798" y="4767502"/>
                  </a:lnTo>
                  <a:lnTo>
                    <a:pt x="10957175" y="4808993"/>
                  </a:lnTo>
                  <a:lnTo>
                    <a:pt x="10921136" y="4834813"/>
                  </a:lnTo>
                  <a:lnTo>
                    <a:pt x="10906556" y="4838211"/>
                  </a:lnTo>
                  <a:lnTo>
                    <a:pt x="10901602" y="483869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09599" y="1981200"/>
              <a:ext cx="10972800" cy="771525"/>
            </a:xfrm>
            <a:custGeom>
              <a:avLst/>
              <a:gdLst/>
              <a:ahLst/>
              <a:cxnLst/>
              <a:rect l="l" t="t" r="r" b="b"/>
              <a:pathLst>
                <a:path w="10972800" h="771525">
                  <a:moveTo>
                    <a:pt x="10972799" y="771524"/>
                  </a:moveTo>
                  <a:lnTo>
                    <a:pt x="0" y="771524"/>
                  </a:lnTo>
                  <a:lnTo>
                    <a:pt x="0" y="76199"/>
                  </a:lnTo>
                  <a:lnTo>
                    <a:pt x="12829" y="33857"/>
                  </a:lnTo>
                  <a:lnTo>
                    <a:pt x="47039" y="5800"/>
                  </a:lnTo>
                  <a:lnTo>
                    <a:pt x="76199" y="0"/>
                  </a:lnTo>
                  <a:lnTo>
                    <a:pt x="10896599" y="0"/>
                  </a:lnTo>
                  <a:lnTo>
                    <a:pt x="10938940" y="12829"/>
                  </a:lnTo>
                  <a:lnTo>
                    <a:pt x="10966997" y="47039"/>
                  </a:lnTo>
                  <a:lnTo>
                    <a:pt x="10972799" y="76199"/>
                  </a:lnTo>
                  <a:lnTo>
                    <a:pt x="10972799" y="771524"/>
                  </a:lnTo>
                  <a:close/>
                </a:path>
              </a:pathLst>
            </a:custGeom>
            <a:solidFill>
              <a:srgbClr val="D4AF37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09587" y="2743212"/>
              <a:ext cx="10972800" cy="3067050"/>
            </a:xfrm>
            <a:custGeom>
              <a:avLst/>
              <a:gdLst/>
              <a:ahLst/>
              <a:cxnLst/>
              <a:rect l="l" t="t" r="r" b="b"/>
              <a:pathLst>
                <a:path w="10972800" h="3067050">
                  <a:moveTo>
                    <a:pt x="10972800" y="3057512"/>
                  </a:moveTo>
                  <a:lnTo>
                    <a:pt x="0" y="3057512"/>
                  </a:lnTo>
                  <a:lnTo>
                    <a:pt x="0" y="3067037"/>
                  </a:lnTo>
                  <a:lnTo>
                    <a:pt x="10972800" y="3067037"/>
                  </a:lnTo>
                  <a:lnTo>
                    <a:pt x="10972800" y="3057512"/>
                  </a:lnTo>
                  <a:close/>
                </a:path>
                <a:path w="10972800" h="3067050">
                  <a:moveTo>
                    <a:pt x="10972800" y="2038350"/>
                  </a:moveTo>
                  <a:lnTo>
                    <a:pt x="0" y="2038350"/>
                  </a:lnTo>
                  <a:lnTo>
                    <a:pt x="0" y="2047875"/>
                  </a:lnTo>
                  <a:lnTo>
                    <a:pt x="10972800" y="2047875"/>
                  </a:lnTo>
                  <a:lnTo>
                    <a:pt x="10972800" y="2038350"/>
                  </a:lnTo>
                  <a:close/>
                </a:path>
                <a:path w="10972800" h="3067050">
                  <a:moveTo>
                    <a:pt x="10972800" y="1019175"/>
                  </a:moveTo>
                  <a:lnTo>
                    <a:pt x="0" y="1019175"/>
                  </a:lnTo>
                  <a:lnTo>
                    <a:pt x="0" y="1028700"/>
                  </a:lnTo>
                  <a:lnTo>
                    <a:pt x="10972800" y="1028700"/>
                  </a:lnTo>
                  <a:lnTo>
                    <a:pt x="10972800" y="1019175"/>
                  </a:lnTo>
                  <a:close/>
                </a:path>
                <a:path w="10972800" h="3067050">
                  <a:moveTo>
                    <a:pt x="10972800" y="0"/>
                  </a:moveTo>
                  <a:lnTo>
                    <a:pt x="0" y="0"/>
                  </a:lnTo>
                  <a:lnTo>
                    <a:pt x="0" y="9525"/>
                  </a:lnTo>
                  <a:lnTo>
                    <a:pt x="10972800" y="9525"/>
                  </a:lnTo>
                  <a:lnTo>
                    <a:pt x="10972800" y="0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96899" y="220629"/>
            <a:ext cx="5988684" cy="49244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1">
              <a:spcBef>
                <a:spcPts val="120"/>
              </a:spcBef>
            </a:pPr>
            <a:r>
              <a:rPr sz="3100" spc="-245" dirty="0"/>
              <a:t>Plan</a:t>
            </a:r>
            <a:r>
              <a:rPr sz="3100" spc="-70" dirty="0"/>
              <a:t> </a:t>
            </a:r>
            <a:r>
              <a:rPr sz="3100" spc="-220" dirty="0"/>
              <a:t>d'activation</a:t>
            </a:r>
            <a:r>
              <a:rPr sz="3100" spc="-65" dirty="0"/>
              <a:t> </a:t>
            </a:r>
            <a:r>
              <a:rPr sz="3100" spc="-220" dirty="0"/>
              <a:t>et</a:t>
            </a:r>
            <a:r>
              <a:rPr sz="3100" spc="-65" dirty="0"/>
              <a:t> </a:t>
            </a:r>
            <a:r>
              <a:rPr sz="3100" spc="-210" dirty="0"/>
              <a:t>calendrier</a:t>
            </a:r>
            <a:endParaRPr sz="3100" dirty="0"/>
          </a:p>
        </p:txBody>
      </p:sp>
      <p:sp>
        <p:nvSpPr>
          <p:cNvPr id="10" name="object 10"/>
          <p:cNvSpPr txBox="1"/>
          <p:nvPr/>
        </p:nvSpPr>
        <p:spPr>
          <a:xfrm>
            <a:off x="652780" y="913606"/>
            <a:ext cx="5633720" cy="241092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1">
              <a:spcBef>
                <a:spcPts val="140"/>
              </a:spcBef>
            </a:pPr>
            <a:r>
              <a:rPr sz="1450" spc="-55" dirty="0">
                <a:solidFill>
                  <a:srgbClr val="D0D5DA"/>
                </a:solidFill>
                <a:latin typeface="Montserrat"/>
                <a:cs typeface="Montserrat"/>
              </a:rPr>
              <a:t>Planification</a:t>
            </a:r>
            <a:r>
              <a:rPr sz="1450" spc="-2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65" dirty="0">
                <a:solidFill>
                  <a:srgbClr val="D0D5DA"/>
                </a:solidFill>
                <a:latin typeface="Montserrat"/>
                <a:cs typeface="Montserrat"/>
              </a:rPr>
              <a:t>stratégique</a:t>
            </a:r>
            <a:r>
              <a:rPr sz="145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70" dirty="0">
                <a:solidFill>
                  <a:srgbClr val="D0D5DA"/>
                </a:solidFill>
                <a:latin typeface="Montserrat"/>
                <a:cs typeface="Montserrat"/>
              </a:rPr>
              <a:t>des</a:t>
            </a:r>
            <a:r>
              <a:rPr sz="145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65" dirty="0">
                <a:solidFill>
                  <a:srgbClr val="D0D5DA"/>
                </a:solidFill>
                <a:latin typeface="Montserrat"/>
                <a:cs typeface="Montserrat"/>
              </a:rPr>
              <a:t>actions</a:t>
            </a:r>
            <a:r>
              <a:rPr sz="145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50" dirty="0">
                <a:solidFill>
                  <a:srgbClr val="D0D5DA"/>
                </a:solidFill>
                <a:latin typeface="Montserrat"/>
                <a:cs typeface="Montserrat"/>
              </a:rPr>
              <a:t>et</a:t>
            </a:r>
            <a:r>
              <a:rPr sz="145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75" dirty="0">
                <a:solidFill>
                  <a:srgbClr val="D0D5DA"/>
                </a:solidFill>
                <a:latin typeface="Montserrat"/>
                <a:cs typeface="Montserrat"/>
              </a:rPr>
              <a:t>étapes</a:t>
            </a:r>
            <a:r>
              <a:rPr sz="145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60" dirty="0">
                <a:solidFill>
                  <a:srgbClr val="D0D5DA"/>
                </a:solidFill>
                <a:latin typeface="Montserrat"/>
                <a:cs typeface="Montserrat"/>
              </a:rPr>
              <a:t>clés</a:t>
            </a:r>
            <a:r>
              <a:rPr sz="145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80" dirty="0">
                <a:solidFill>
                  <a:srgbClr val="D0D5DA"/>
                </a:solidFill>
                <a:latin typeface="Montserrat"/>
                <a:cs typeface="Montserrat"/>
              </a:rPr>
              <a:t>du</a:t>
            </a:r>
            <a:r>
              <a:rPr sz="145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20" dirty="0">
                <a:solidFill>
                  <a:srgbClr val="D0D5DA"/>
                </a:solidFill>
                <a:latin typeface="Montserrat"/>
                <a:cs typeface="Montserrat"/>
              </a:rPr>
              <a:t>partenariat</a:t>
            </a:r>
            <a:endParaRPr sz="1450" dirty="0">
              <a:latin typeface="Montserrat"/>
              <a:cs typeface="Montserra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77900" y="1628775"/>
            <a:ext cx="575310" cy="20903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1">
              <a:spcBef>
                <a:spcPts val="130"/>
              </a:spcBef>
            </a:pPr>
            <a:r>
              <a:rPr sz="1250" b="1" spc="-35" dirty="0">
                <a:solidFill>
                  <a:srgbClr val="D4AF37"/>
                </a:solidFill>
                <a:latin typeface="Montserrat"/>
                <a:cs typeface="Montserrat"/>
              </a:rPr>
              <a:t>PHASE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25850" y="1628776"/>
            <a:ext cx="756920" cy="20903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1">
              <a:spcBef>
                <a:spcPts val="130"/>
              </a:spcBef>
            </a:pPr>
            <a:r>
              <a:rPr sz="1250" b="1" spc="-35" dirty="0">
                <a:solidFill>
                  <a:srgbClr val="D4AF37"/>
                </a:solidFill>
                <a:latin typeface="Montserrat"/>
                <a:cs typeface="Montserrat"/>
              </a:rPr>
              <a:t>PÉRIODE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73799" y="1628776"/>
            <a:ext cx="1187450" cy="20903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1">
              <a:spcBef>
                <a:spcPts val="130"/>
              </a:spcBef>
            </a:pPr>
            <a:r>
              <a:rPr sz="1250" b="1" spc="-40" dirty="0">
                <a:solidFill>
                  <a:srgbClr val="D4AF37"/>
                </a:solidFill>
                <a:latin typeface="Montserrat"/>
                <a:cs typeface="Montserrat"/>
              </a:rPr>
              <a:t>ACTIONS</a:t>
            </a:r>
            <a:r>
              <a:rPr sz="1250" b="1" spc="-35" dirty="0">
                <a:solidFill>
                  <a:srgbClr val="D4AF37"/>
                </a:solidFill>
                <a:latin typeface="Montserrat"/>
                <a:cs typeface="Montserrat"/>
              </a:rPr>
              <a:t> </a:t>
            </a:r>
            <a:r>
              <a:rPr sz="1250" b="1" spc="-25" dirty="0">
                <a:solidFill>
                  <a:srgbClr val="D4AF37"/>
                </a:solidFill>
                <a:latin typeface="Montserrat"/>
                <a:cs typeface="Montserrat"/>
              </a:rPr>
              <a:t>CLÉS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800099" y="2299622"/>
            <a:ext cx="476250" cy="476250"/>
            <a:chOff x="800099" y="2905125"/>
            <a:chExt cx="476250" cy="476250"/>
          </a:xfrm>
        </p:grpSpPr>
        <p:sp>
          <p:nvSpPr>
            <p:cNvPr id="15" name="object 15"/>
            <p:cNvSpPr/>
            <p:nvPr/>
          </p:nvSpPr>
          <p:spPr>
            <a:xfrm>
              <a:off x="800099" y="2905125"/>
              <a:ext cx="476250" cy="476250"/>
            </a:xfrm>
            <a:custGeom>
              <a:avLst/>
              <a:gdLst/>
              <a:ahLst/>
              <a:cxnLst/>
              <a:rect l="l" t="t" r="r" b="b"/>
              <a:pathLst>
                <a:path w="476250" h="476250">
                  <a:moveTo>
                    <a:pt x="245923" y="476249"/>
                  </a:moveTo>
                  <a:lnTo>
                    <a:pt x="230326" y="476249"/>
                  </a:lnTo>
                  <a:lnTo>
                    <a:pt x="222545" y="475867"/>
                  </a:lnTo>
                  <a:lnTo>
                    <a:pt x="184019" y="470152"/>
                  </a:lnTo>
                  <a:lnTo>
                    <a:pt x="139793" y="455138"/>
                  </a:lnTo>
                  <a:lnTo>
                    <a:pt x="99345" y="431785"/>
                  </a:lnTo>
                  <a:lnTo>
                    <a:pt x="64230" y="400989"/>
                  </a:lnTo>
                  <a:lnTo>
                    <a:pt x="35798" y="363935"/>
                  </a:lnTo>
                  <a:lnTo>
                    <a:pt x="15141" y="322045"/>
                  </a:lnTo>
                  <a:lnTo>
                    <a:pt x="3053" y="276931"/>
                  </a:lnTo>
                  <a:lnTo>
                    <a:pt x="0" y="245923"/>
                  </a:lnTo>
                  <a:lnTo>
                    <a:pt x="0" y="230325"/>
                  </a:lnTo>
                  <a:lnTo>
                    <a:pt x="6096" y="184019"/>
                  </a:lnTo>
                  <a:lnTo>
                    <a:pt x="21110" y="139793"/>
                  </a:lnTo>
                  <a:lnTo>
                    <a:pt x="44463" y="99344"/>
                  </a:lnTo>
                  <a:lnTo>
                    <a:pt x="75259" y="64230"/>
                  </a:lnTo>
                  <a:lnTo>
                    <a:pt x="112314" y="35798"/>
                  </a:lnTo>
                  <a:lnTo>
                    <a:pt x="154203" y="15141"/>
                  </a:lnTo>
                  <a:lnTo>
                    <a:pt x="199317" y="3053"/>
                  </a:lnTo>
                  <a:lnTo>
                    <a:pt x="230326" y="0"/>
                  </a:lnTo>
                  <a:lnTo>
                    <a:pt x="245923" y="0"/>
                  </a:lnTo>
                  <a:lnTo>
                    <a:pt x="292229" y="6097"/>
                  </a:lnTo>
                  <a:lnTo>
                    <a:pt x="336456" y="21110"/>
                  </a:lnTo>
                  <a:lnTo>
                    <a:pt x="376904" y="44463"/>
                  </a:lnTo>
                  <a:lnTo>
                    <a:pt x="412019" y="75259"/>
                  </a:lnTo>
                  <a:lnTo>
                    <a:pt x="440451" y="112313"/>
                  </a:lnTo>
                  <a:lnTo>
                    <a:pt x="461108" y="154203"/>
                  </a:lnTo>
                  <a:lnTo>
                    <a:pt x="473195" y="199317"/>
                  </a:lnTo>
                  <a:lnTo>
                    <a:pt x="476249" y="230325"/>
                  </a:lnTo>
                  <a:lnTo>
                    <a:pt x="476249" y="238124"/>
                  </a:lnTo>
                  <a:lnTo>
                    <a:pt x="476249" y="245923"/>
                  </a:lnTo>
                  <a:lnTo>
                    <a:pt x="470152" y="292229"/>
                  </a:lnTo>
                  <a:lnTo>
                    <a:pt x="455139" y="336456"/>
                  </a:lnTo>
                  <a:lnTo>
                    <a:pt x="431785" y="376904"/>
                  </a:lnTo>
                  <a:lnTo>
                    <a:pt x="400989" y="412018"/>
                  </a:lnTo>
                  <a:lnTo>
                    <a:pt x="363935" y="440450"/>
                  </a:lnTo>
                  <a:lnTo>
                    <a:pt x="322046" y="461107"/>
                  </a:lnTo>
                  <a:lnTo>
                    <a:pt x="276931" y="473195"/>
                  </a:lnTo>
                  <a:lnTo>
                    <a:pt x="253703" y="475867"/>
                  </a:lnTo>
                  <a:lnTo>
                    <a:pt x="245923" y="476249"/>
                  </a:lnTo>
                  <a:close/>
                </a:path>
              </a:pathLst>
            </a:custGeom>
            <a:solidFill>
              <a:srgbClr val="D4AF37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42974" y="3047999"/>
              <a:ext cx="190499" cy="190499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787399" y="2751655"/>
            <a:ext cx="847725" cy="22249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1">
              <a:spcBef>
                <a:spcPts val="114"/>
              </a:spcBef>
            </a:pPr>
            <a:r>
              <a:rPr sz="1350" b="1" spc="-100" dirty="0">
                <a:solidFill>
                  <a:srgbClr val="FFFFFF"/>
                </a:solidFill>
                <a:latin typeface="Montserrat SemiBold"/>
                <a:cs typeface="Montserrat SemiBold"/>
              </a:rPr>
              <a:t>Pré-</a:t>
            </a:r>
            <a:r>
              <a:rPr sz="1350" b="1" spc="-80" dirty="0">
                <a:solidFill>
                  <a:srgbClr val="FFFFFF"/>
                </a:solidFill>
                <a:latin typeface="Montserrat SemiBold"/>
                <a:cs typeface="Montserrat SemiBold"/>
              </a:rPr>
              <a:t>saison</a:t>
            </a:r>
            <a:endParaRPr sz="1350">
              <a:latin typeface="Montserrat SemiBold"/>
              <a:cs typeface="Montserrat SemiBold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30600" y="2518823"/>
            <a:ext cx="877569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50" dirty="0">
                <a:solidFill>
                  <a:srgbClr val="D0D5DA"/>
                </a:solidFill>
                <a:latin typeface="Montserrat"/>
                <a:cs typeface="Montserrat"/>
              </a:rPr>
              <a:t>Juin–Juillet</a:t>
            </a:r>
            <a:endParaRPr sz="1300">
              <a:latin typeface="Montserrat"/>
              <a:cs typeface="Montserrat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800099" y="2394872"/>
            <a:ext cx="5562600" cy="1400175"/>
            <a:chOff x="800099" y="3000375"/>
            <a:chExt cx="5562600" cy="1400175"/>
          </a:xfrm>
        </p:grpSpPr>
        <p:sp>
          <p:nvSpPr>
            <p:cNvPr id="20" name="object 20"/>
            <p:cNvSpPr/>
            <p:nvPr/>
          </p:nvSpPr>
          <p:spPr>
            <a:xfrm>
              <a:off x="6315062" y="3000387"/>
              <a:ext cx="47625" cy="504825"/>
            </a:xfrm>
            <a:custGeom>
              <a:avLst/>
              <a:gdLst/>
              <a:ahLst/>
              <a:cxnLst/>
              <a:rect l="l" t="t" r="r" b="b"/>
              <a:pathLst>
                <a:path w="47625" h="504825">
                  <a:moveTo>
                    <a:pt x="47625" y="477850"/>
                  </a:moveTo>
                  <a:lnTo>
                    <a:pt x="26974" y="457200"/>
                  </a:lnTo>
                  <a:lnTo>
                    <a:pt x="20662" y="457200"/>
                  </a:lnTo>
                  <a:lnTo>
                    <a:pt x="0" y="477850"/>
                  </a:lnTo>
                  <a:lnTo>
                    <a:pt x="0" y="484162"/>
                  </a:lnTo>
                  <a:lnTo>
                    <a:pt x="20662" y="504812"/>
                  </a:lnTo>
                  <a:lnTo>
                    <a:pt x="26974" y="504812"/>
                  </a:lnTo>
                  <a:lnTo>
                    <a:pt x="47625" y="484162"/>
                  </a:lnTo>
                  <a:lnTo>
                    <a:pt x="47625" y="481012"/>
                  </a:lnTo>
                  <a:lnTo>
                    <a:pt x="47625" y="477850"/>
                  </a:lnTo>
                  <a:close/>
                </a:path>
                <a:path w="47625" h="504825">
                  <a:moveTo>
                    <a:pt x="47625" y="249250"/>
                  </a:moveTo>
                  <a:lnTo>
                    <a:pt x="26974" y="228600"/>
                  </a:lnTo>
                  <a:lnTo>
                    <a:pt x="20662" y="228600"/>
                  </a:lnTo>
                  <a:lnTo>
                    <a:pt x="0" y="249250"/>
                  </a:lnTo>
                  <a:lnTo>
                    <a:pt x="0" y="255562"/>
                  </a:lnTo>
                  <a:lnTo>
                    <a:pt x="20662" y="276212"/>
                  </a:lnTo>
                  <a:lnTo>
                    <a:pt x="26974" y="276212"/>
                  </a:lnTo>
                  <a:lnTo>
                    <a:pt x="47625" y="255562"/>
                  </a:lnTo>
                  <a:lnTo>
                    <a:pt x="47625" y="252412"/>
                  </a:lnTo>
                  <a:lnTo>
                    <a:pt x="47625" y="249250"/>
                  </a:lnTo>
                  <a:close/>
                </a:path>
                <a:path w="47625" h="504825">
                  <a:moveTo>
                    <a:pt x="47625" y="20650"/>
                  </a:moveTo>
                  <a:lnTo>
                    <a:pt x="26974" y="0"/>
                  </a:lnTo>
                  <a:lnTo>
                    <a:pt x="20662" y="0"/>
                  </a:lnTo>
                  <a:lnTo>
                    <a:pt x="0" y="20650"/>
                  </a:lnTo>
                  <a:lnTo>
                    <a:pt x="0" y="26962"/>
                  </a:lnTo>
                  <a:lnTo>
                    <a:pt x="20662" y="47612"/>
                  </a:lnTo>
                  <a:lnTo>
                    <a:pt x="26974" y="47612"/>
                  </a:lnTo>
                  <a:lnTo>
                    <a:pt x="47625" y="26962"/>
                  </a:lnTo>
                  <a:lnTo>
                    <a:pt x="47625" y="23812"/>
                  </a:lnTo>
                  <a:lnTo>
                    <a:pt x="47625" y="206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00099" y="3924300"/>
              <a:ext cx="476250" cy="476250"/>
            </a:xfrm>
            <a:custGeom>
              <a:avLst/>
              <a:gdLst/>
              <a:ahLst/>
              <a:cxnLst/>
              <a:rect l="l" t="t" r="r" b="b"/>
              <a:pathLst>
                <a:path w="476250" h="476250">
                  <a:moveTo>
                    <a:pt x="245923" y="476249"/>
                  </a:moveTo>
                  <a:lnTo>
                    <a:pt x="230326" y="476249"/>
                  </a:lnTo>
                  <a:lnTo>
                    <a:pt x="222545" y="475867"/>
                  </a:lnTo>
                  <a:lnTo>
                    <a:pt x="184019" y="470152"/>
                  </a:lnTo>
                  <a:lnTo>
                    <a:pt x="139793" y="455138"/>
                  </a:lnTo>
                  <a:lnTo>
                    <a:pt x="99345" y="431785"/>
                  </a:lnTo>
                  <a:lnTo>
                    <a:pt x="64230" y="400989"/>
                  </a:lnTo>
                  <a:lnTo>
                    <a:pt x="35798" y="363935"/>
                  </a:lnTo>
                  <a:lnTo>
                    <a:pt x="15141" y="322045"/>
                  </a:lnTo>
                  <a:lnTo>
                    <a:pt x="3053" y="276931"/>
                  </a:lnTo>
                  <a:lnTo>
                    <a:pt x="0" y="245923"/>
                  </a:lnTo>
                  <a:lnTo>
                    <a:pt x="0" y="230325"/>
                  </a:lnTo>
                  <a:lnTo>
                    <a:pt x="6096" y="184019"/>
                  </a:lnTo>
                  <a:lnTo>
                    <a:pt x="21110" y="139792"/>
                  </a:lnTo>
                  <a:lnTo>
                    <a:pt x="44463" y="99344"/>
                  </a:lnTo>
                  <a:lnTo>
                    <a:pt x="75259" y="64230"/>
                  </a:lnTo>
                  <a:lnTo>
                    <a:pt x="112314" y="35797"/>
                  </a:lnTo>
                  <a:lnTo>
                    <a:pt x="154203" y="15140"/>
                  </a:lnTo>
                  <a:lnTo>
                    <a:pt x="199317" y="3053"/>
                  </a:lnTo>
                  <a:lnTo>
                    <a:pt x="230326" y="0"/>
                  </a:lnTo>
                  <a:lnTo>
                    <a:pt x="245923" y="0"/>
                  </a:lnTo>
                  <a:lnTo>
                    <a:pt x="292229" y="6096"/>
                  </a:lnTo>
                  <a:lnTo>
                    <a:pt x="336456" y="21110"/>
                  </a:lnTo>
                  <a:lnTo>
                    <a:pt x="376904" y="44463"/>
                  </a:lnTo>
                  <a:lnTo>
                    <a:pt x="412019" y="75259"/>
                  </a:lnTo>
                  <a:lnTo>
                    <a:pt x="440451" y="112313"/>
                  </a:lnTo>
                  <a:lnTo>
                    <a:pt x="461108" y="154203"/>
                  </a:lnTo>
                  <a:lnTo>
                    <a:pt x="473195" y="199317"/>
                  </a:lnTo>
                  <a:lnTo>
                    <a:pt x="476249" y="230325"/>
                  </a:lnTo>
                  <a:lnTo>
                    <a:pt x="476249" y="238124"/>
                  </a:lnTo>
                  <a:lnTo>
                    <a:pt x="476249" y="245923"/>
                  </a:lnTo>
                  <a:lnTo>
                    <a:pt x="470152" y="292229"/>
                  </a:lnTo>
                  <a:lnTo>
                    <a:pt x="455139" y="336456"/>
                  </a:lnTo>
                  <a:lnTo>
                    <a:pt x="431785" y="376904"/>
                  </a:lnTo>
                  <a:lnTo>
                    <a:pt x="400989" y="412018"/>
                  </a:lnTo>
                  <a:lnTo>
                    <a:pt x="363935" y="440450"/>
                  </a:lnTo>
                  <a:lnTo>
                    <a:pt x="322046" y="461107"/>
                  </a:lnTo>
                  <a:lnTo>
                    <a:pt x="276931" y="473195"/>
                  </a:lnTo>
                  <a:lnTo>
                    <a:pt x="253703" y="475867"/>
                  </a:lnTo>
                  <a:lnTo>
                    <a:pt x="245923" y="476249"/>
                  </a:lnTo>
                  <a:close/>
                </a:path>
              </a:pathLst>
            </a:custGeom>
            <a:solidFill>
              <a:srgbClr val="D4AF37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42528" y="4067199"/>
              <a:ext cx="190916" cy="190884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6464300" y="2263402"/>
            <a:ext cx="3269615" cy="686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15399"/>
              </a:lnSpc>
              <a:spcBef>
                <a:spcPts val="95"/>
              </a:spcBef>
            </a:pP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Conception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des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visuels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communication Signature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du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contrat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partenariat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Briefing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des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équipes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marketing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87399" y="3770829"/>
            <a:ext cx="920750" cy="22249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1">
              <a:spcBef>
                <a:spcPts val="114"/>
              </a:spcBef>
            </a:pPr>
            <a:r>
              <a:rPr sz="1350" b="1" spc="-100" dirty="0">
                <a:solidFill>
                  <a:srgbClr val="FFFFFF"/>
                </a:solidFill>
                <a:latin typeface="Montserrat SemiBold"/>
                <a:cs typeface="Montserrat SemiBold"/>
              </a:rPr>
              <a:t>Lancement</a:t>
            </a:r>
            <a:endParaRPr sz="1350">
              <a:latin typeface="Montserrat SemiBold"/>
              <a:cs typeface="Montserrat SemiBold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30601" y="3537999"/>
            <a:ext cx="39433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55" dirty="0">
                <a:solidFill>
                  <a:srgbClr val="D0D5DA"/>
                </a:solidFill>
                <a:latin typeface="Montserrat"/>
                <a:cs typeface="Montserrat"/>
              </a:rPr>
              <a:t>Août</a:t>
            </a:r>
            <a:endParaRPr sz="1300">
              <a:latin typeface="Montserrat"/>
              <a:cs typeface="Montserrat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800099" y="3414047"/>
            <a:ext cx="5562600" cy="1400175"/>
            <a:chOff x="800099" y="4019550"/>
            <a:chExt cx="5562600" cy="1400175"/>
          </a:xfrm>
        </p:grpSpPr>
        <p:sp>
          <p:nvSpPr>
            <p:cNvPr id="27" name="object 27"/>
            <p:cNvSpPr/>
            <p:nvPr/>
          </p:nvSpPr>
          <p:spPr>
            <a:xfrm>
              <a:off x="6315062" y="4019562"/>
              <a:ext cx="47625" cy="504825"/>
            </a:xfrm>
            <a:custGeom>
              <a:avLst/>
              <a:gdLst/>
              <a:ahLst/>
              <a:cxnLst/>
              <a:rect l="l" t="t" r="r" b="b"/>
              <a:pathLst>
                <a:path w="47625" h="504825">
                  <a:moveTo>
                    <a:pt x="47625" y="477850"/>
                  </a:moveTo>
                  <a:lnTo>
                    <a:pt x="26974" y="457200"/>
                  </a:lnTo>
                  <a:lnTo>
                    <a:pt x="20662" y="457200"/>
                  </a:lnTo>
                  <a:lnTo>
                    <a:pt x="0" y="477850"/>
                  </a:lnTo>
                  <a:lnTo>
                    <a:pt x="0" y="484162"/>
                  </a:lnTo>
                  <a:lnTo>
                    <a:pt x="20662" y="504812"/>
                  </a:lnTo>
                  <a:lnTo>
                    <a:pt x="26974" y="504812"/>
                  </a:lnTo>
                  <a:lnTo>
                    <a:pt x="47625" y="484162"/>
                  </a:lnTo>
                  <a:lnTo>
                    <a:pt x="47625" y="481012"/>
                  </a:lnTo>
                  <a:lnTo>
                    <a:pt x="47625" y="477850"/>
                  </a:lnTo>
                  <a:close/>
                </a:path>
                <a:path w="47625" h="504825">
                  <a:moveTo>
                    <a:pt x="47625" y="249250"/>
                  </a:moveTo>
                  <a:lnTo>
                    <a:pt x="26974" y="228600"/>
                  </a:lnTo>
                  <a:lnTo>
                    <a:pt x="20662" y="228600"/>
                  </a:lnTo>
                  <a:lnTo>
                    <a:pt x="0" y="249250"/>
                  </a:lnTo>
                  <a:lnTo>
                    <a:pt x="0" y="255562"/>
                  </a:lnTo>
                  <a:lnTo>
                    <a:pt x="20662" y="276212"/>
                  </a:lnTo>
                  <a:lnTo>
                    <a:pt x="26974" y="276212"/>
                  </a:lnTo>
                  <a:lnTo>
                    <a:pt x="47625" y="255562"/>
                  </a:lnTo>
                  <a:lnTo>
                    <a:pt x="47625" y="252412"/>
                  </a:lnTo>
                  <a:lnTo>
                    <a:pt x="47625" y="249250"/>
                  </a:lnTo>
                  <a:close/>
                </a:path>
                <a:path w="47625" h="504825">
                  <a:moveTo>
                    <a:pt x="47625" y="20650"/>
                  </a:moveTo>
                  <a:lnTo>
                    <a:pt x="26974" y="0"/>
                  </a:lnTo>
                  <a:lnTo>
                    <a:pt x="20662" y="0"/>
                  </a:lnTo>
                  <a:lnTo>
                    <a:pt x="0" y="20650"/>
                  </a:lnTo>
                  <a:lnTo>
                    <a:pt x="0" y="26962"/>
                  </a:lnTo>
                  <a:lnTo>
                    <a:pt x="20662" y="47612"/>
                  </a:lnTo>
                  <a:lnTo>
                    <a:pt x="26974" y="47612"/>
                  </a:lnTo>
                  <a:lnTo>
                    <a:pt x="47625" y="26962"/>
                  </a:lnTo>
                  <a:lnTo>
                    <a:pt x="47625" y="23812"/>
                  </a:lnTo>
                  <a:lnTo>
                    <a:pt x="47625" y="206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00099" y="4943474"/>
              <a:ext cx="476250" cy="476250"/>
            </a:xfrm>
            <a:custGeom>
              <a:avLst/>
              <a:gdLst/>
              <a:ahLst/>
              <a:cxnLst/>
              <a:rect l="l" t="t" r="r" b="b"/>
              <a:pathLst>
                <a:path w="476250" h="476250">
                  <a:moveTo>
                    <a:pt x="245923" y="476249"/>
                  </a:moveTo>
                  <a:lnTo>
                    <a:pt x="230326" y="476249"/>
                  </a:lnTo>
                  <a:lnTo>
                    <a:pt x="222545" y="475867"/>
                  </a:lnTo>
                  <a:lnTo>
                    <a:pt x="184019" y="470152"/>
                  </a:lnTo>
                  <a:lnTo>
                    <a:pt x="139793" y="455139"/>
                  </a:lnTo>
                  <a:lnTo>
                    <a:pt x="99345" y="431785"/>
                  </a:lnTo>
                  <a:lnTo>
                    <a:pt x="64230" y="400989"/>
                  </a:lnTo>
                  <a:lnTo>
                    <a:pt x="35798" y="363934"/>
                  </a:lnTo>
                  <a:lnTo>
                    <a:pt x="15141" y="322046"/>
                  </a:lnTo>
                  <a:lnTo>
                    <a:pt x="3053" y="276931"/>
                  </a:lnTo>
                  <a:lnTo>
                    <a:pt x="0" y="245923"/>
                  </a:lnTo>
                  <a:lnTo>
                    <a:pt x="0" y="230325"/>
                  </a:lnTo>
                  <a:lnTo>
                    <a:pt x="6096" y="184018"/>
                  </a:lnTo>
                  <a:lnTo>
                    <a:pt x="21110" y="139792"/>
                  </a:lnTo>
                  <a:lnTo>
                    <a:pt x="44463" y="99344"/>
                  </a:lnTo>
                  <a:lnTo>
                    <a:pt x="75259" y="64230"/>
                  </a:lnTo>
                  <a:lnTo>
                    <a:pt x="112314" y="35798"/>
                  </a:lnTo>
                  <a:lnTo>
                    <a:pt x="154203" y="15141"/>
                  </a:lnTo>
                  <a:lnTo>
                    <a:pt x="199317" y="3053"/>
                  </a:lnTo>
                  <a:lnTo>
                    <a:pt x="230326" y="0"/>
                  </a:lnTo>
                  <a:lnTo>
                    <a:pt x="245923" y="0"/>
                  </a:lnTo>
                  <a:lnTo>
                    <a:pt x="292229" y="6096"/>
                  </a:lnTo>
                  <a:lnTo>
                    <a:pt x="336456" y="21110"/>
                  </a:lnTo>
                  <a:lnTo>
                    <a:pt x="376904" y="44464"/>
                  </a:lnTo>
                  <a:lnTo>
                    <a:pt x="412019" y="75258"/>
                  </a:lnTo>
                  <a:lnTo>
                    <a:pt x="440451" y="112313"/>
                  </a:lnTo>
                  <a:lnTo>
                    <a:pt x="461108" y="154202"/>
                  </a:lnTo>
                  <a:lnTo>
                    <a:pt x="473195" y="199318"/>
                  </a:lnTo>
                  <a:lnTo>
                    <a:pt x="476249" y="230325"/>
                  </a:lnTo>
                  <a:lnTo>
                    <a:pt x="476249" y="238124"/>
                  </a:lnTo>
                  <a:lnTo>
                    <a:pt x="476249" y="245923"/>
                  </a:lnTo>
                  <a:lnTo>
                    <a:pt x="470152" y="292229"/>
                  </a:lnTo>
                  <a:lnTo>
                    <a:pt x="455139" y="336456"/>
                  </a:lnTo>
                  <a:lnTo>
                    <a:pt x="431785" y="376904"/>
                  </a:lnTo>
                  <a:lnTo>
                    <a:pt x="400989" y="412018"/>
                  </a:lnTo>
                  <a:lnTo>
                    <a:pt x="363935" y="440450"/>
                  </a:lnTo>
                  <a:lnTo>
                    <a:pt x="322046" y="461107"/>
                  </a:lnTo>
                  <a:lnTo>
                    <a:pt x="276931" y="473196"/>
                  </a:lnTo>
                  <a:lnTo>
                    <a:pt x="253703" y="475867"/>
                  </a:lnTo>
                  <a:lnTo>
                    <a:pt x="245923" y="476249"/>
                  </a:lnTo>
                  <a:close/>
                </a:path>
              </a:pathLst>
            </a:custGeom>
            <a:solidFill>
              <a:srgbClr val="D4AF37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2499" y="5086349"/>
              <a:ext cx="166687" cy="190499"/>
            </a:xfrm>
            <a:prstGeom prst="rect">
              <a:avLst/>
            </a:prstGeom>
          </p:spPr>
        </p:pic>
      </p:grpSp>
      <p:sp>
        <p:nvSpPr>
          <p:cNvPr id="30" name="object 30"/>
          <p:cNvSpPr txBox="1"/>
          <p:nvPr/>
        </p:nvSpPr>
        <p:spPr>
          <a:xfrm>
            <a:off x="6464299" y="3282577"/>
            <a:ext cx="2489200" cy="686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15399"/>
              </a:lnSpc>
              <a:spcBef>
                <a:spcPts val="95"/>
              </a:spcBef>
            </a:pP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Campagne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réseaux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sociaux </a:t>
            </a: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Communiqué</a:t>
            </a:r>
            <a:r>
              <a:rPr sz="130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presse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officiel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Installation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des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supports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45" dirty="0">
                <a:solidFill>
                  <a:srgbClr val="FFFFFF"/>
                </a:solidFill>
                <a:latin typeface="Montserrat"/>
                <a:cs typeface="Montserrat"/>
              </a:rPr>
              <a:t>visibles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87399" y="4790004"/>
            <a:ext cx="1288415" cy="22249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1">
              <a:spcBef>
                <a:spcPts val="114"/>
              </a:spcBef>
            </a:pPr>
            <a:r>
              <a:rPr sz="1350" b="1" spc="-95" dirty="0">
                <a:solidFill>
                  <a:srgbClr val="FFFFFF"/>
                </a:solidFill>
                <a:latin typeface="Montserrat SemiBold"/>
                <a:cs typeface="Montserrat SemiBold"/>
              </a:rPr>
              <a:t>Saison</a:t>
            </a:r>
            <a:r>
              <a:rPr sz="135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80" dirty="0">
                <a:solidFill>
                  <a:srgbClr val="FFFFFF"/>
                </a:solidFill>
                <a:latin typeface="Montserrat SemiBold"/>
                <a:cs typeface="Montserrat SemiBold"/>
              </a:rPr>
              <a:t>régulière</a:t>
            </a:r>
            <a:endParaRPr sz="1350">
              <a:latin typeface="Montserrat SemiBold"/>
              <a:cs typeface="Montserrat SemiBold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530600" y="4557173"/>
            <a:ext cx="813435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55" dirty="0">
                <a:solidFill>
                  <a:srgbClr val="D0D5DA"/>
                </a:solidFill>
                <a:latin typeface="Montserrat"/>
                <a:cs typeface="Montserrat"/>
              </a:rPr>
              <a:t>Sept.–Avril</a:t>
            </a:r>
            <a:endParaRPr sz="1300">
              <a:latin typeface="Montserrat"/>
              <a:cs typeface="Montserrat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800099" y="4433221"/>
            <a:ext cx="5562600" cy="1400175"/>
            <a:chOff x="800099" y="5038724"/>
            <a:chExt cx="5562600" cy="1400175"/>
          </a:xfrm>
        </p:grpSpPr>
        <p:sp>
          <p:nvSpPr>
            <p:cNvPr id="34" name="object 34"/>
            <p:cNvSpPr/>
            <p:nvPr/>
          </p:nvSpPr>
          <p:spPr>
            <a:xfrm>
              <a:off x="6315062" y="5038737"/>
              <a:ext cx="47625" cy="504825"/>
            </a:xfrm>
            <a:custGeom>
              <a:avLst/>
              <a:gdLst/>
              <a:ahLst/>
              <a:cxnLst/>
              <a:rect l="l" t="t" r="r" b="b"/>
              <a:pathLst>
                <a:path w="47625" h="504825">
                  <a:moveTo>
                    <a:pt x="47625" y="477850"/>
                  </a:moveTo>
                  <a:lnTo>
                    <a:pt x="26974" y="457187"/>
                  </a:lnTo>
                  <a:lnTo>
                    <a:pt x="20662" y="457187"/>
                  </a:lnTo>
                  <a:lnTo>
                    <a:pt x="0" y="477850"/>
                  </a:lnTo>
                  <a:lnTo>
                    <a:pt x="0" y="484162"/>
                  </a:lnTo>
                  <a:lnTo>
                    <a:pt x="20662" y="504812"/>
                  </a:lnTo>
                  <a:lnTo>
                    <a:pt x="26974" y="504812"/>
                  </a:lnTo>
                  <a:lnTo>
                    <a:pt x="47625" y="484162"/>
                  </a:lnTo>
                  <a:lnTo>
                    <a:pt x="47625" y="480999"/>
                  </a:lnTo>
                  <a:lnTo>
                    <a:pt x="47625" y="477850"/>
                  </a:lnTo>
                  <a:close/>
                </a:path>
                <a:path w="47625" h="504825">
                  <a:moveTo>
                    <a:pt x="47625" y="249250"/>
                  </a:moveTo>
                  <a:lnTo>
                    <a:pt x="26974" y="228587"/>
                  </a:lnTo>
                  <a:lnTo>
                    <a:pt x="20662" y="228587"/>
                  </a:lnTo>
                  <a:lnTo>
                    <a:pt x="0" y="249250"/>
                  </a:lnTo>
                  <a:lnTo>
                    <a:pt x="0" y="255562"/>
                  </a:lnTo>
                  <a:lnTo>
                    <a:pt x="20662" y="276212"/>
                  </a:lnTo>
                  <a:lnTo>
                    <a:pt x="26974" y="276212"/>
                  </a:lnTo>
                  <a:lnTo>
                    <a:pt x="47625" y="255562"/>
                  </a:lnTo>
                  <a:lnTo>
                    <a:pt x="47625" y="252399"/>
                  </a:lnTo>
                  <a:lnTo>
                    <a:pt x="47625" y="249250"/>
                  </a:lnTo>
                  <a:close/>
                </a:path>
                <a:path w="47625" h="504825">
                  <a:moveTo>
                    <a:pt x="47625" y="20650"/>
                  </a:moveTo>
                  <a:lnTo>
                    <a:pt x="26974" y="0"/>
                  </a:lnTo>
                  <a:lnTo>
                    <a:pt x="20662" y="0"/>
                  </a:lnTo>
                  <a:lnTo>
                    <a:pt x="0" y="20650"/>
                  </a:lnTo>
                  <a:lnTo>
                    <a:pt x="0" y="26962"/>
                  </a:lnTo>
                  <a:lnTo>
                    <a:pt x="20662" y="47612"/>
                  </a:lnTo>
                  <a:lnTo>
                    <a:pt x="26974" y="47612"/>
                  </a:lnTo>
                  <a:lnTo>
                    <a:pt x="47625" y="26962"/>
                  </a:lnTo>
                  <a:lnTo>
                    <a:pt x="47625" y="23812"/>
                  </a:lnTo>
                  <a:lnTo>
                    <a:pt x="47625" y="206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00099" y="5962650"/>
              <a:ext cx="476250" cy="476250"/>
            </a:xfrm>
            <a:custGeom>
              <a:avLst/>
              <a:gdLst/>
              <a:ahLst/>
              <a:cxnLst/>
              <a:rect l="l" t="t" r="r" b="b"/>
              <a:pathLst>
                <a:path w="476250" h="476250">
                  <a:moveTo>
                    <a:pt x="245923" y="476249"/>
                  </a:moveTo>
                  <a:lnTo>
                    <a:pt x="230326" y="476249"/>
                  </a:lnTo>
                  <a:lnTo>
                    <a:pt x="222545" y="475867"/>
                  </a:lnTo>
                  <a:lnTo>
                    <a:pt x="184019" y="470151"/>
                  </a:lnTo>
                  <a:lnTo>
                    <a:pt x="139793" y="455137"/>
                  </a:lnTo>
                  <a:lnTo>
                    <a:pt x="99345" y="431784"/>
                  </a:lnTo>
                  <a:lnTo>
                    <a:pt x="64230" y="400989"/>
                  </a:lnTo>
                  <a:lnTo>
                    <a:pt x="35798" y="363934"/>
                  </a:lnTo>
                  <a:lnTo>
                    <a:pt x="15141" y="322045"/>
                  </a:lnTo>
                  <a:lnTo>
                    <a:pt x="3053" y="276930"/>
                  </a:lnTo>
                  <a:lnTo>
                    <a:pt x="0" y="245923"/>
                  </a:lnTo>
                  <a:lnTo>
                    <a:pt x="0" y="230325"/>
                  </a:lnTo>
                  <a:lnTo>
                    <a:pt x="6096" y="184018"/>
                  </a:lnTo>
                  <a:lnTo>
                    <a:pt x="21110" y="139792"/>
                  </a:lnTo>
                  <a:lnTo>
                    <a:pt x="44463" y="99343"/>
                  </a:lnTo>
                  <a:lnTo>
                    <a:pt x="75259" y="64229"/>
                  </a:lnTo>
                  <a:lnTo>
                    <a:pt x="112314" y="35797"/>
                  </a:lnTo>
                  <a:lnTo>
                    <a:pt x="154203" y="15140"/>
                  </a:lnTo>
                  <a:lnTo>
                    <a:pt x="199317" y="3053"/>
                  </a:lnTo>
                  <a:lnTo>
                    <a:pt x="230326" y="0"/>
                  </a:lnTo>
                  <a:lnTo>
                    <a:pt x="245923" y="0"/>
                  </a:lnTo>
                  <a:lnTo>
                    <a:pt x="292229" y="6096"/>
                  </a:lnTo>
                  <a:lnTo>
                    <a:pt x="336456" y="21109"/>
                  </a:lnTo>
                  <a:lnTo>
                    <a:pt x="376904" y="44463"/>
                  </a:lnTo>
                  <a:lnTo>
                    <a:pt x="412019" y="75258"/>
                  </a:lnTo>
                  <a:lnTo>
                    <a:pt x="440451" y="112312"/>
                  </a:lnTo>
                  <a:lnTo>
                    <a:pt x="461108" y="154202"/>
                  </a:lnTo>
                  <a:lnTo>
                    <a:pt x="473195" y="199317"/>
                  </a:lnTo>
                  <a:lnTo>
                    <a:pt x="476249" y="230325"/>
                  </a:lnTo>
                  <a:lnTo>
                    <a:pt x="476249" y="238124"/>
                  </a:lnTo>
                  <a:lnTo>
                    <a:pt x="476249" y="245923"/>
                  </a:lnTo>
                  <a:lnTo>
                    <a:pt x="470152" y="292228"/>
                  </a:lnTo>
                  <a:lnTo>
                    <a:pt x="455139" y="336455"/>
                  </a:lnTo>
                  <a:lnTo>
                    <a:pt x="431785" y="376903"/>
                  </a:lnTo>
                  <a:lnTo>
                    <a:pt x="400989" y="412018"/>
                  </a:lnTo>
                  <a:lnTo>
                    <a:pt x="363935" y="440450"/>
                  </a:lnTo>
                  <a:lnTo>
                    <a:pt x="322046" y="461107"/>
                  </a:lnTo>
                  <a:lnTo>
                    <a:pt x="276931" y="473194"/>
                  </a:lnTo>
                  <a:lnTo>
                    <a:pt x="253703" y="475867"/>
                  </a:lnTo>
                  <a:lnTo>
                    <a:pt x="245923" y="476249"/>
                  </a:lnTo>
                  <a:close/>
                </a:path>
              </a:pathLst>
            </a:custGeom>
            <a:solidFill>
              <a:srgbClr val="D4AF37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2499" y="6105524"/>
              <a:ext cx="166687" cy="190499"/>
            </a:xfrm>
            <a:prstGeom prst="rect">
              <a:avLst/>
            </a:prstGeom>
          </p:spPr>
        </p:pic>
      </p:grpSp>
      <p:sp>
        <p:nvSpPr>
          <p:cNvPr id="37" name="object 37"/>
          <p:cNvSpPr txBox="1"/>
          <p:nvPr/>
        </p:nvSpPr>
        <p:spPr>
          <a:xfrm>
            <a:off x="6464299" y="4301752"/>
            <a:ext cx="2887980" cy="686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>
              <a:lnSpc>
                <a:spcPct val="115399"/>
              </a:lnSpc>
              <a:spcBef>
                <a:spcPts val="95"/>
              </a:spcBef>
            </a:pP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Activations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terrain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lors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des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matchs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Reporting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mensuel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des</a:t>
            </a:r>
            <a:r>
              <a:rPr sz="13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KPIs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Ajustements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stratégiques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trimestriels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87399" y="5809179"/>
            <a:ext cx="1050925" cy="22249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1">
              <a:spcBef>
                <a:spcPts val="114"/>
              </a:spcBef>
            </a:pPr>
            <a:r>
              <a:rPr sz="1350" b="1" spc="-90" dirty="0">
                <a:solidFill>
                  <a:srgbClr val="FFFFFF"/>
                </a:solidFill>
                <a:latin typeface="Montserrat SemiBold"/>
                <a:cs typeface="Montserrat SemiBold"/>
              </a:rPr>
              <a:t>Fin</a:t>
            </a:r>
            <a:r>
              <a:rPr sz="1350" b="1" spc="-3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114" dirty="0">
                <a:solidFill>
                  <a:srgbClr val="FFFFFF"/>
                </a:solidFill>
                <a:latin typeface="Montserrat SemiBold"/>
                <a:cs typeface="Montserrat SemiBold"/>
              </a:rPr>
              <a:t>de</a:t>
            </a:r>
            <a:r>
              <a:rPr sz="1350" b="1" spc="-25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350" b="1" spc="-80" dirty="0">
                <a:solidFill>
                  <a:srgbClr val="FFFFFF"/>
                </a:solidFill>
                <a:latin typeface="Montserrat SemiBold"/>
                <a:cs typeface="Montserrat SemiBold"/>
              </a:rPr>
              <a:t>saison</a:t>
            </a:r>
            <a:endParaRPr sz="1350">
              <a:latin typeface="Montserrat SemiBold"/>
              <a:cs typeface="Montserrat SemiBold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530600" y="5576348"/>
            <a:ext cx="302260" cy="2160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1">
              <a:spcBef>
                <a:spcPts val="125"/>
              </a:spcBef>
            </a:pPr>
            <a:r>
              <a:rPr sz="1300" spc="-40" dirty="0">
                <a:solidFill>
                  <a:srgbClr val="D0D5DA"/>
                </a:solidFill>
                <a:latin typeface="Montserrat"/>
                <a:cs typeface="Montserrat"/>
              </a:rPr>
              <a:t>Mai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315063" y="5452397"/>
            <a:ext cx="47625" cy="504825"/>
          </a:xfrm>
          <a:custGeom>
            <a:avLst/>
            <a:gdLst/>
            <a:ahLst/>
            <a:cxnLst/>
            <a:rect l="l" t="t" r="r" b="b"/>
            <a:pathLst>
              <a:path w="47625" h="504825">
                <a:moveTo>
                  <a:pt x="47625" y="477862"/>
                </a:moveTo>
                <a:lnTo>
                  <a:pt x="26974" y="457200"/>
                </a:lnTo>
                <a:lnTo>
                  <a:pt x="20662" y="457200"/>
                </a:lnTo>
                <a:lnTo>
                  <a:pt x="0" y="477862"/>
                </a:lnTo>
                <a:lnTo>
                  <a:pt x="0" y="484174"/>
                </a:lnTo>
                <a:lnTo>
                  <a:pt x="20662" y="504825"/>
                </a:lnTo>
                <a:lnTo>
                  <a:pt x="26974" y="504825"/>
                </a:lnTo>
                <a:lnTo>
                  <a:pt x="47625" y="484174"/>
                </a:lnTo>
                <a:lnTo>
                  <a:pt x="47625" y="481012"/>
                </a:lnTo>
                <a:lnTo>
                  <a:pt x="47625" y="477862"/>
                </a:lnTo>
                <a:close/>
              </a:path>
              <a:path w="47625" h="504825">
                <a:moveTo>
                  <a:pt x="47625" y="249262"/>
                </a:moveTo>
                <a:lnTo>
                  <a:pt x="26974" y="228600"/>
                </a:lnTo>
                <a:lnTo>
                  <a:pt x="20662" y="228600"/>
                </a:lnTo>
                <a:lnTo>
                  <a:pt x="0" y="249262"/>
                </a:lnTo>
                <a:lnTo>
                  <a:pt x="0" y="255574"/>
                </a:lnTo>
                <a:lnTo>
                  <a:pt x="20662" y="276225"/>
                </a:lnTo>
                <a:lnTo>
                  <a:pt x="26974" y="276225"/>
                </a:lnTo>
                <a:lnTo>
                  <a:pt x="47625" y="255574"/>
                </a:lnTo>
                <a:lnTo>
                  <a:pt x="47625" y="252412"/>
                </a:lnTo>
                <a:lnTo>
                  <a:pt x="47625" y="249262"/>
                </a:lnTo>
                <a:close/>
              </a:path>
              <a:path w="47625" h="504825">
                <a:moveTo>
                  <a:pt x="47625" y="20662"/>
                </a:moveTo>
                <a:lnTo>
                  <a:pt x="26974" y="0"/>
                </a:lnTo>
                <a:lnTo>
                  <a:pt x="20662" y="0"/>
                </a:lnTo>
                <a:lnTo>
                  <a:pt x="0" y="20662"/>
                </a:lnTo>
                <a:lnTo>
                  <a:pt x="0" y="26974"/>
                </a:lnTo>
                <a:lnTo>
                  <a:pt x="20662" y="47625"/>
                </a:lnTo>
                <a:lnTo>
                  <a:pt x="26974" y="47625"/>
                </a:lnTo>
                <a:lnTo>
                  <a:pt x="47625" y="26974"/>
                </a:lnTo>
                <a:lnTo>
                  <a:pt x="47625" y="23812"/>
                </a:lnTo>
                <a:lnTo>
                  <a:pt x="47625" y="206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6464299" y="5320927"/>
            <a:ext cx="2510790" cy="686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 marR="5080" algn="just">
              <a:lnSpc>
                <a:spcPct val="115399"/>
              </a:lnSpc>
              <a:spcBef>
                <a:spcPts val="95"/>
              </a:spcBef>
            </a:pP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Gala</a:t>
            </a:r>
            <a:r>
              <a:rPr sz="13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FFFFFF"/>
                </a:solidFill>
                <a:latin typeface="Montserrat"/>
                <a:cs typeface="Montserrat"/>
              </a:rPr>
              <a:t>des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FFFFFF"/>
                </a:solidFill>
                <a:latin typeface="Montserrat"/>
                <a:cs typeface="Montserrat"/>
              </a:rPr>
              <a:t>sponsors</a:t>
            </a:r>
            <a:r>
              <a:rPr sz="13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et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FFFFFF"/>
                </a:solidFill>
                <a:latin typeface="Montserrat"/>
                <a:cs typeface="Montserrat"/>
              </a:rPr>
              <a:t>partenaires </a:t>
            </a:r>
            <a:r>
              <a:rPr sz="1300" spc="-65" dirty="0">
                <a:solidFill>
                  <a:srgbClr val="FFFFFF"/>
                </a:solidFill>
                <a:latin typeface="Montserrat"/>
                <a:cs typeface="Montserrat"/>
              </a:rPr>
              <a:t>Bilan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annuel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et</a:t>
            </a:r>
            <a:r>
              <a:rPr sz="130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rapport</a:t>
            </a:r>
            <a:r>
              <a:rPr sz="130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FFFFFF"/>
                </a:solidFill>
                <a:latin typeface="Montserrat"/>
                <a:cs typeface="Montserrat"/>
              </a:rPr>
              <a:t>d'impact </a:t>
            </a:r>
            <a:r>
              <a:rPr sz="1300" spc="-70" dirty="0">
                <a:solidFill>
                  <a:srgbClr val="FFFFFF"/>
                </a:solidFill>
                <a:latin typeface="Montserrat"/>
                <a:cs typeface="Montserrat"/>
              </a:rPr>
              <a:t>Préparation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80" dirty="0">
                <a:solidFill>
                  <a:srgbClr val="FFFFFF"/>
                </a:solidFill>
                <a:latin typeface="Montserrat"/>
                <a:cs typeface="Montserrat"/>
              </a:rPr>
              <a:t>du</a:t>
            </a:r>
            <a:r>
              <a:rPr sz="13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Montserrat"/>
                <a:cs typeface="Montserrat"/>
              </a:rPr>
              <a:t>renouvellement</a:t>
            </a:r>
            <a:endParaRPr sz="1300">
              <a:latin typeface="Montserrat"/>
              <a:cs typeface="Montserrat"/>
            </a:endParaRPr>
          </a:p>
        </p:txBody>
      </p:sp>
      <p:pic>
        <p:nvPicPr>
          <p:cNvPr id="42" name="object 4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09599" y="6471572"/>
            <a:ext cx="133349" cy="133349"/>
          </a:xfrm>
          <a:prstGeom prst="rect">
            <a:avLst/>
          </a:prstGeom>
        </p:spPr>
      </p:pic>
      <p:sp>
        <p:nvSpPr>
          <p:cNvPr id="43" name="object 43"/>
          <p:cNvSpPr txBox="1"/>
          <p:nvPr/>
        </p:nvSpPr>
        <p:spPr>
          <a:xfrm>
            <a:off x="806449" y="6426041"/>
            <a:ext cx="5605780" cy="19043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>
              <a:spcBef>
                <a:spcPts val="105"/>
              </a:spcBef>
            </a:pPr>
            <a:r>
              <a:rPr sz="1150" spc="-70" dirty="0">
                <a:solidFill>
                  <a:srgbClr val="9CA2AF"/>
                </a:solidFill>
                <a:latin typeface="Montserrat"/>
                <a:cs typeface="Montserrat"/>
              </a:rPr>
              <a:t>Le</a:t>
            </a:r>
            <a:r>
              <a:rPr sz="1150" spc="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9CA2AF"/>
                </a:solidFill>
                <a:latin typeface="Montserrat"/>
                <a:cs typeface="Montserrat"/>
              </a:rPr>
              <a:t>plan</a:t>
            </a:r>
            <a:r>
              <a:rPr sz="1150" spc="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60" dirty="0">
                <a:solidFill>
                  <a:srgbClr val="9CA2AF"/>
                </a:solidFill>
                <a:latin typeface="Montserrat"/>
                <a:cs typeface="Montserrat"/>
              </a:rPr>
              <a:t>d'activation</a:t>
            </a:r>
            <a:r>
              <a:rPr sz="1150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9CA2AF"/>
                </a:solidFill>
                <a:latin typeface="Montserrat"/>
                <a:cs typeface="Montserrat"/>
              </a:rPr>
              <a:t>peut</a:t>
            </a:r>
            <a:r>
              <a:rPr sz="1150" spc="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9CA2AF"/>
                </a:solidFill>
                <a:latin typeface="Montserrat"/>
                <a:cs typeface="Montserrat"/>
              </a:rPr>
              <a:t>être</a:t>
            </a:r>
            <a:r>
              <a:rPr sz="1150" spc="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9CA2AF"/>
                </a:solidFill>
                <a:latin typeface="Montserrat"/>
                <a:cs typeface="Montserrat"/>
              </a:rPr>
              <a:t>personnalisé</a:t>
            </a:r>
            <a:r>
              <a:rPr sz="1150" spc="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9CA2AF"/>
                </a:solidFill>
                <a:latin typeface="Montserrat"/>
                <a:cs typeface="Montserrat"/>
              </a:rPr>
              <a:t>selon</a:t>
            </a:r>
            <a:r>
              <a:rPr sz="1150" spc="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55" dirty="0">
                <a:solidFill>
                  <a:srgbClr val="9CA2AF"/>
                </a:solidFill>
                <a:latin typeface="Montserrat"/>
                <a:cs typeface="Montserrat"/>
              </a:rPr>
              <a:t>les</a:t>
            </a:r>
            <a:r>
              <a:rPr sz="1150" spc="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9CA2AF"/>
                </a:solidFill>
                <a:latin typeface="Montserrat"/>
                <a:cs typeface="Montserrat"/>
              </a:rPr>
              <a:t>besoins</a:t>
            </a:r>
            <a:r>
              <a:rPr sz="1150" spc="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60" dirty="0">
                <a:solidFill>
                  <a:srgbClr val="9CA2AF"/>
                </a:solidFill>
                <a:latin typeface="Montserrat"/>
                <a:cs typeface="Montserrat"/>
              </a:rPr>
              <a:t>spécifiques</a:t>
            </a:r>
            <a:r>
              <a:rPr sz="1150" spc="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9CA2AF"/>
                </a:solidFill>
                <a:latin typeface="Montserrat"/>
                <a:cs typeface="Montserrat"/>
              </a:rPr>
              <a:t>du</a:t>
            </a:r>
            <a:r>
              <a:rPr sz="1150" spc="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10" dirty="0">
                <a:solidFill>
                  <a:srgbClr val="9CA2AF"/>
                </a:solidFill>
                <a:latin typeface="Montserrat"/>
                <a:cs typeface="Montserrat"/>
              </a:rPr>
              <a:t>sponsor.</a:t>
            </a:r>
            <a:endParaRPr sz="1150">
              <a:latin typeface="Montserrat"/>
              <a:cs typeface="Montserrat"/>
            </a:endParaRPr>
          </a:p>
        </p:txBody>
      </p: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49FC0B0D-F9BF-46DA-96F8-DC9125003E97}"/>
              </a:ext>
            </a:extLst>
          </p:cNvPr>
          <p:cNvGrpSpPr/>
          <p:nvPr/>
        </p:nvGrpSpPr>
        <p:grpSpPr>
          <a:xfrm>
            <a:off x="12534900" y="6375057"/>
            <a:ext cx="1802675" cy="356283"/>
            <a:chOff x="12192001" y="8782051"/>
            <a:chExt cx="1802675" cy="323850"/>
          </a:xfrm>
        </p:grpSpPr>
        <p:grpSp>
          <p:nvGrpSpPr>
            <p:cNvPr id="49" name="object 51">
              <a:extLst>
                <a:ext uri="{FF2B5EF4-FFF2-40B4-BE49-F238E27FC236}">
                  <a16:creationId xmlns:a16="http://schemas.microsoft.com/office/drawing/2014/main" id="{B22021D8-222B-4805-B144-34B83972C651}"/>
                </a:ext>
              </a:extLst>
            </p:cNvPr>
            <p:cNvGrpSpPr/>
            <p:nvPr/>
          </p:nvGrpSpPr>
          <p:grpSpPr>
            <a:xfrm>
              <a:off x="12192001" y="8782051"/>
              <a:ext cx="1257304" cy="323850"/>
              <a:chOff x="12686614" y="8782051"/>
              <a:chExt cx="1219883" cy="323850"/>
            </a:xfrm>
          </p:grpSpPr>
          <p:sp>
            <p:nvSpPr>
              <p:cNvPr id="51" name="object 52">
                <a:extLst>
                  <a:ext uri="{FF2B5EF4-FFF2-40B4-BE49-F238E27FC236}">
                    <a16:creationId xmlns:a16="http://schemas.microsoft.com/office/drawing/2014/main" id="{7419060B-74C2-4D84-8F7D-AE6AFBF6F4D4}"/>
                  </a:ext>
                </a:extLst>
              </p:cNvPr>
              <p:cNvSpPr/>
              <p:nvPr/>
            </p:nvSpPr>
            <p:spPr>
              <a:xfrm>
                <a:off x="12686614" y="8782051"/>
                <a:ext cx="1219883" cy="323850"/>
              </a:xfrm>
              <a:custGeom>
                <a:avLst/>
                <a:gdLst/>
                <a:ahLst/>
                <a:cxnLst/>
                <a:rect l="l" t="t" r="r" b="b"/>
                <a:pathLst>
                  <a:path w="1552575" h="323850">
                    <a:moveTo>
                      <a:pt x="1519527" y="323849"/>
                    </a:moveTo>
                    <a:lnTo>
                      <a:pt x="33047" y="323849"/>
                    </a:lnTo>
                    <a:lnTo>
                      <a:pt x="28187" y="322883"/>
                    </a:lnTo>
                    <a:lnTo>
                      <a:pt x="966" y="295662"/>
                    </a:lnTo>
                    <a:lnTo>
                      <a:pt x="0" y="290802"/>
                    </a:lnTo>
                    <a:lnTo>
                      <a:pt x="0" y="285749"/>
                    </a:lnTo>
                    <a:lnTo>
                      <a:pt x="0" y="33047"/>
                    </a:lnTo>
                    <a:lnTo>
                      <a:pt x="28187" y="966"/>
                    </a:lnTo>
                    <a:lnTo>
                      <a:pt x="33047" y="0"/>
                    </a:lnTo>
                    <a:lnTo>
                      <a:pt x="1519527" y="0"/>
                    </a:lnTo>
                    <a:lnTo>
                      <a:pt x="1551607" y="28187"/>
                    </a:lnTo>
                    <a:lnTo>
                      <a:pt x="1552574" y="33047"/>
                    </a:lnTo>
                    <a:lnTo>
                      <a:pt x="1552574" y="290802"/>
                    </a:lnTo>
                    <a:lnTo>
                      <a:pt x="1524387" y="322883"/>
                    </a:lnTo>
                    <a:lnTo>
                      <a:pt x="1519527" y="323849"/>
                    </a:lnTo>
                    <a:close/>
                  </a:path>
                </a:pathLst>
              </a:custGeom>
              <a:solidFill>
                <a:srgbClr val="333333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2" name="object 53">
                <a:extLst>
                  <a:ext uri="{FF2B5EF4-FFF2-40B4-BE49-F238E27FC236}">
                    <a16:creationId xmlns:a16="http://schemas.microsoft.com/office/drawing/2014/main" id="{16BE9DA9-0BBC-400E-9B0F-C729AE13E789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12812032" y="8877299"/>
                <a:ext cx="133349" cy="133349"/>
              </a:xfrm>
              <a:prstGeom prst="rect">
                <a:avLst/>
              </a:prstGeom>
            </p:spPr>
          </p:pic>
        </p:grpSp>
        <p:sp>
          <p:nvSpPr>
            <p:cNvPr id="50" name="object 54">
              <a:hlinkClick r:id="rId8"/>
              <a:extLst>
                <a:ext uri="{FF2B5EF4-FFF2-40B4-BE49-F238E27FC236}">
                  <a16:creationId xmlns:a16="http://schemas.microsoft.com/office/drawing/2014/main" id="{FD5E83CD-247B-4C10-A9F5-A7BC2E428973}"/>
                </a:ext>
              </a:extLst>
            </p:cNvPr>
            <p:cNvSpPr txBox="1"/>
            <p:nvPr/>
          </p:nvSpPr>
          <p:spPr>
            <a:xfrm>
              <a:off x="12532724" y="8877299"/>
              <a:ext cx="1461952" cy="16587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1">
                <a:lnSpc>
                  <a:spcPts val="700"/>
                </a:lnSpc>
              </a:pPr>
              <a: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  <a:t>Réalisation</a:t>
              </a:r>
              <a:b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</a:br>
              <a:r>
                <a:rPr lang="fr-FR" sz="800" dirty="0">
                  <a:solidFill>
                    <a:srgbClr val="FFFFFF"/>
                  </a:solidFill>
                  <a:latin typeface="Montserrat"/>
                  <a:cs typeface="Montserrat"/>
                </a:rPr>
                <a:t>www.konsors.fr</a:t>
              </a:r>
              <a:endParaRPr sz="1000" dirty="0">
                <a:latin typeface="Montserrat"/>
                <a:cs typeface="Montserrat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6416" y="-24349"/>
            <a:ext cx="14148879" cy="6890673"/>
          </a:xfrm>
          <a:custGeom>
            <a:avLst/>
            <a:gdLst/>
            <a:ahLst/>
            <a:cxnLst/>
            <a:rect l="l" t="t" r="r" b="b"/>
            <a:pathLst>
              <a:path w="13627735" h="10311765">
                <a:moveTo>
                  <a:pt x="13627606" y="10311383"/>
                </a:moveTo>
                <a:lnTo>
                  <a:pt x="0" y="10311383"/>
                </a:lnTo>
                <a:lnTo>
                  <a:pt x="0" y="0"/>
                </a:lnTo>
                <a:lnTo>
                  <a:pt x="13627606" y="0"/>
                </a:lnTo>
                <a:lnTo>
                  <a:pt x="13627606" y="10311383"/>
                </a:lnTo>
                <a:close/>
              </a:path>
            </a:pathLst>
          </a:custGeom>
          <a:solidFill>
            <a:srgbClr val="092E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91380" y="2662887"/>
            <a:ext cx="2857500" cy="4286250"/>
          </a:xfrm>
          <a:custGeom>
            <a:avLst/>
            <a:gdLst/>
            <a:ahLst/>
            <a:cxnLst/>
            <a:rect l="l" t="t" r="r" b="b"/>
            <a:pathLst>
              <a:path w="2857500" h="4286250">
                <a:moveTo>
                  <a:pt x="2143124" y="4286250"/>
                </a:moveTo>
                <a:lnTo>
                  <a:pt x="2090529" y="4285604"/>
                </a:lnTo>
                <a:lnTo>
                  <a:pt x="2037966" y="4283668"/>
                </a:lnTo>
                <a:lnTo>
                  <a:pt x="1985465" y="4280442"/>
                </a:lnTo>
                <a:lnTo>
                  <a:pt x="1933060" y="4275930"/>
                </a:lnTo>
                <a:lnTo>
                  <a:pt x="1880781" y="4270132"/>
                </a:lnTo>
                <a:lnTo>
                  <a:pt x="1828661" y="4263053"/>
                </a:lnTo>
                <a:lnTo>
                  <a:pt x="1776730" y="4254697"/>
                </a:lnTo>
                <a:lnTo>
                  <a:pt x="1725021" y="4245069"/>
                </a:lnTo>
                <a:lnTo>
                  <a:pt x="1673563" y="4234175"/>
                </a:lnTo>
                <a:lnTo>
                  <a:pt x="1622387" y="4222021"/>
                </a:lnTo>
                <a:lnTo>
                  <a:pt x="1571526" y="4208616"/>
                </a:lnTo>
                <a:lnTo>
                  <a:pt x="1521008" y="4193966"/>
                </a:lnTo>
                <a:lnTo>
                  <a:pt x="1470864" y="4178080"/>
                </a:lnTo>
                <a:lnTo>
                  <a:pt x="1421125" y="4160969"/>
                </a:lnTo>
                <a:lnTo>
                  <a:pt x="1371823" y="4142643"/>
                </a:lnTo>
                <a:lnTo>
                  <a:pt x="1322985" y="4123112"/>
                </a:lnTo>
                <a:lnTo>
                  <a:pt x="1274640" y="4102389"/>
                </a:lnTo>
                <a:lnTo>
                  <a:pt x="1226819" y="4080486"/>
                </a:lnTo>
                <a:lnTo>
                  <a:pt x="1179550" y="4057415"/>
                </a:lnTo>
                <a:lnTo>
                  <a:pt x="1132860" y="4033191"/>
                </a:lnTo>
                <a:lnTo>
                  <a:pt x="1086779" y="4007829"/>
                </a:lnTo>
                <a:lnTo>
                  <a:pt x="1041335" y="3981343"/>
                </a:lnTo>
                <a:lnTo>
                  <a:pt x="996555" y="3953751"/>
                </a:lnTo>
                <a:lnTo>
                  <a:pt x="952466" y="3925068"/>
                </a:lnTo>
                <a:lnTo>
                  <a:pt x="909093" y="3895310"/>
                </a:lnTo>
                <a:lnTo>
                  <a:pt x="866464" y="3864498"/>
                </a:lnTo>
                <a:lnTo>
                  <a:pt x="824604" y="3832650"/>
                </a:lnTo>
                <a:lnTo>
                  <a:pt x="783539" y="3799783"/>
                </a:lnTo>
                <a:lnTo>
                  <a:pt x="743292" y="3765918"/>
                </a:lnTo>
                <a:lnTo>
                  <a:pt x="703888" y="3731075"/>
                </a:lnTo>
                <a:lnTo>
                  <a:pt x="665351" y="3695276"/>
                </a:lnTo>
                <a:lnTo>
                  <a:pt x="627705" y="3658542"/>
                </a:lnTo>
                <a:lnTo>
                  <a:pt x="590972" y="3620895"/>
                </a:lnTo>
                <a:lnTo>
                  <a:pt x="555173" y="3582358"/>
                </a:lnTo>
                <a:lnTo>
                  <a:pt x="520331" y="3542955"/>
                </a:lnTo>
                <a:lnTo>
                  <a:pt x="486466" y="3502708"/>
                </a:lnTo>
                <a:lnTo>
                  <a:pt x="453599" y="3461642"/>
                </a:lnTo>
                <a:lnTo>
                  <a:pt x="421749" y="3419782"/>
                </a:lnTo>
                <a:lnTo>
                  <a:pt x="390936" y="3377152"/>
                </a:lnTo>
                <a:lnTo>
                  <a:pt x="361179" y="3333780"/>
                </a:lnTo>
                <a:lnTo>
                  <a:pt x="332496" y="3289690"/>
                </a:lnTo>
                <a:lnTo>
                  <a:pt x="304903" y="3244909"/>
                </a:lnTo>
                <a:lnTo>
                  <a:pt x="278417" y="3199466"/>
                </a:lnTo>
                <a:lnTo>
                  <a:pt x="253056" y="3153386"/>
                </a:lnTo>
                <a:lnTo>
                  <a:pt x="228832" y="3106697"/>
                </a:lnTo>
                <a:lnTo>
                  <a:pt x="205761" y="3059427"/>
                </a:lnTo>
                <a:lnTo>
                  <a:pt x="183857" y="3011606"/>
                </a:lnTo>
                <a:lnTo>
                  <a:pt x="163134" y="2963262"/>
                </a:lnTo>
                <a:lnTo>
                  <a:pt x="143603" y="2914423"/>
                </a:lnTo>
                <a:lnTo>
                  <a:pt x="125277" y="2865120"/>
                </a:lnTo>
                <a:lnTo>
                  <a:pt x="108166" y="2815383"/>
                </a:lnTo>
                <a:lnTo>
                  <a:pt x="92281" y="2765240"/>
                </a:lnTo>
                <a:lnTo>
                  <a:pt x="77631" y="2714723"/>
                </a:lnTo>
                <a:lnTo>
                  <a:pt x="64225" y="2663861"/>
                </a:lnTo>
                <a:lnTo>
                  <a:pt x="52071" y="2612685"/>
                </a:lnTo>
                <a:lnTo>
                  <a:pt x="41178" y="2561227"/>
                </a:lnTo>
                <a:lnTo>
                  <a:pt x="31550" y="2509516"/>
                </a:lnTo>
                <a:lnTo>
                  <a:pt x="23195" y="2457586"/>
                </a:lnTo>
                <a:lnTo>
                  <a:pt x="16116" y="2405465"/>
                </a:lnTo>
                <a:lnTo>
                  <a:pt x="10319" y="2353187"/>
                </a:lnTo>
                <a:lnTo>
                  <a:pt x="5806" y="2300782"/>
                </a:lnTo>
                <a:lnTo>
                  <a:pt x="2581" y="2248282"/>
                </a:lnTo>
                <a:lnTo>
                  <a:pt x="645" y="2195719"/>
                </a:lnTo>
                <a:lnTo>
                  <a:pt x="0" y="2143124"/>
                </a:lnTo>
                <a:lnTo>
                  <a:pt x="161" y="2116823"/>
                </a:lnTo>
                <a:lnTo>
                  <a:pt x="1451" y="2064243"/>
                </a:lnTo>
                <a:lnTo>
                  <a:pt x="4033" y="2011704"/>
                </a:lnTo>
                <a:lnTo>
                  <a:pt x="7902" y="1959251"/>
                </a:lnTo>
                <a:lnTo>
                  <a:pt x="13058" y="1906902"/>
                </a:lnTo>
                <a:lnTo>
                  <a:pt x="19496" y="1854702"/>
                </a:lnTo>
                <a:lnTo>
                  <a:pt x="27214" y="1802668"/>
                </a:lnTo>
                <a:lnTo>
                  <a:pt x="36205" y="1750847"/>
                </a:lnTo>
                <a:lnTo>
                  <a:pt x="46467" y="1699255"/>
                </a:lnTo>
                <a:lnTo>
                  <a:pt x="57990" y="1647938"/>
                </a:lnTo>
                <a:lnTo>
                  <a:pt x="70772" y="1596912"/>
                </a:lnTo>
                <a:lnTo>
                  <a:pt x="84800" y="1546222"/>
                </a:lnTo>
                <a:lnTo>
                  <a:pt x="100070" y="1495884"/>
                </a:lnTo>
                <a:lnTo>
                  <a:pt x="116568" y="1445944"/>
                </a:lnTo>
                <a:lnTo>
                  <a:pt x="134289" y="1396416"/>
                </a:lnTo>
                <a:lnTo>
                  <a:pt x="153218" y="1347346"/>
                </a:lnTo>
                <a:lnTo>
                  <a:pt x="173348" y="1298747"/>
                </a:lnTo>
                <a:lnTo>
                  <a:pt x="194662" y="1250664"/>
                </a:lnTo>
                <a:lnTo>
                  <a:pt x="217153" y="1203112"/>
                </a:lnTo>
                <a:lnTo>
                  <a:pt x="240800" y="1156133"/>
                </a:lnTo>
                <a:lnTo>
                  <a:pt x="265597" y="1109741"/>
                </a:lnTo>
                <a:lnTo>
                  <a:pt x="291520" y="1063979"/>
                </a:lnTo>
                <a:lnTo>
                  <a:pt x="318563" y="1018860"/>
                </a:lnTo>
                <a:lnTo>
                  <a:pt x="346701" y="974425"/>
                </a:lnTo>
                <a:lnTo>
                  <a:pt x="375926" y="930688"/>
                </a:lnTo>
                <a:lnTo>
                  <a:pt x="406210" y="887687"/>
                </a:lnTo>
                <a:lnTo>
                  <a:pt x="437546" y="845436"/>
                </a:lnTo>
                <a:lnTo>
                  <a:pt x="469905" y="803973"/>
                </a:lnTo>
                <a:lnTo>
                  <a:pt x="503277" y="763311"/>
                </a:lnTo>
                <a:lnTo>
                  <a:pt x="537630" y="723485"/>
                </a:lnTo>
                <a:lnTo>
                  <a:pt x="572955" y="684509"/>
                </a:lnTo>
                <a:lnTo>
                  <a:pt x="609222" y="646418"/>
                </a:lnTo>
                <a:lnTo>
                  <a:pt x="646417" y="609222"/>
                </a:lnTo>
                <a:lnTo>
                  <a:pt x="684508" y="572956"/>
                </a:lnTo>
                <a:lnTo>
                  <a:pt x="723484" y="537630"/>
                </a:lnTo>
                <a:lnTo>
                  <a:pt x="763310" y="503277"/>
                </a:lnTo>
                <a:lnTo>
                  <a:pt x="803972" y="469905"/>
                </a:lnTo>
                <a:lnTo>
                  <a:pt x="845436" y="437547"/>
                </a:lnTo>
                <a:lnTo>
                  <a:pt x="887687" y="406212"/>
                </a:lnTo>
                <a:lnTo>
                  <a:pt x="930687" y="375927"/>
                </a:lnTo>
                <a:lnTo>
                  <a:pt x="974424" y="346703"/>
                </a:lnTo>
                <a:lnTo>
                  <a:pt x="1018859" y="318565"/>
                </a:lnTo>
                <a:lnTo>
                  <a:pt x="1063977" y="291522"/>
                </a:lnTo>
                <a:lnTo>
                  <a:pt x="1109740" y="265598"/>
                </a:lnTo>
                <a:lnTo>
                  <a:pt x="1156133" y="240801"/>
                </a:lnTo>
                <a:lnTo>
                  <a:pt x="1203112" y="217153"/>
                </a:lnTo>
                <a:lnTo>
                  <a:pt x="1250664" y="194663"/>
                </a:lnTo>
                <a:lnTo>
                  <a:pt x="1298747" y="173349"/>
                </a:lnTo>
                <a:lnTo>
                  <a:pt x="1347346" y="153219"/>
                </a:lnTo>
                <a:lnTo>
                  <a:pt x="1396416" y="134290"/>
                </a:lnTo>
                <a:lnTo>
                  <a:pt x="1445945" y="116569"/>
                </a:lnTo>
                <a:lnTo>
                  <a:pt x="1495885" y="100071"/>
                </a:lnTo>
                <a:lnTo>
                  <a:pt x="1546224" y="84801"/>
                </a:lnTo>
                <a:lnTo>
                  <a:pt x="1596913" y="70774"/>
                </a:lnTo>
                <a:lnTo>
                  <a:pt x="1647939" y="57992"/>
                </a:lnTo>
                <a:lnTo>
                  <a:pt x="1699257" y="46469"/>
                </a:lnTo>
                <a:lnTo>
                  <a:pt x="1750848" y="36206"/>
                </a:lnTo>
                <a:lnTo>
                  <a:pt x="1802669" y="27214"/>
                </a:lnTo>
                <a:lnTo>
                  <a:pt x="1854702" y="19496"/>
                </a:lnTo>
                <a:lnTo>
                  <a:pt x="1906901" y="13058"/>
                </a:lnTo>
                <a:lnTo>
                  <a:pt x="1959251" y="7902"/>
                </a:lnTo>
                <a:lnTo>
                  <a:pt x="2011704" y="4033"/>
                </a:lnTo>
                <a:lnTo>
                  <a:pt x="2064243" y="1452"/>
                </a:lnTo>
                <a:lnTo>
                  <a:pt x="2116823" y="161"/>
                </a:lnTo>
                <a:lnTo>
                  <a:pt x="2143124" y="0"/>
                </a:lnTo>
                <a:lnTo>
                  <a:pt x="2169425" y="161"/>
                </a:lnTo>
                <a:lnTo>
                  <a:pt x="2222004" y="1452"/>
                </a:lnTo>
                <a:lnTo>
                  <a:pt x="2274544" y="4033"/>
                </a:lnTo>
                <a:lnTo>
                  <a:pt x="2326996" y="7902"/>
                </a:lnTo>
                <a:lnTo>
                  <a:pt x="2379346" y="13058"/>
                </a:lnTo>
                <a:lnTo>
                  <a:pt x="2431544" y="19496"/>
                </a:lnTo>
                <a:lnTo>
                  <a:pt x="2483577" y="27214"/>
                </a:lnTo>
                <a:lnTo>
                  <a:pt x="2535398" y="36206"/>
                </a:lnTo>
                <a:lnTo>
                  <a:pt x="2586990" y="46469"/>
                </a:lnTo>
                <a:lnTo>
                  <a:pt x="2638308" y="57992"/>
                </a:lnTo>
                <a:lnTo>
                  <a:pt x="2689334" y="70774"/>
                </a:lnTo>
                <a:lnTo>
                  <a:pt x="2740025" y="84801"/>
                </a:lnTo>
                <a:lnTo>
                  <a:pt x="2790363" y="100071"/>
                </a:lnTo>
                <a:lnTo>
                  <a:pt x="2840303" y="116569"/>
                </a:lnTo>
                <a:lnTo>
                  <a:pt x="2857500" y="122604"/>
                </a:lnTo>
                <a:lnTo>
                  <a:pt x="2857500" y="4163644"/>
                </a:lnTo>
                <a:lnTo>
                  <a:pt x="2815383" y="4178080"/>
                </a:lnTo>
                <a:lnTo>
                  <a:pt x="2765241" y="4193966"/>
                </a:lnTo>
                <a:lnTo>
                  <a:pt x="2714723" y="4208616"/>
                </a:lnTo>
                <a:lnTo>
                  <a:pt x="2663860" y="4222021"/>
                </a:lnTo>
                <a:lnTo>
                  <a:pt x="2612684" y="4234175"/>
                </a:lnTo>
                <a:lnTo>
                  <a:pt x="2561225" y="4245069"/>
                </a:lnTo>
                <a:lnTo>
                  <a:pt x="2509515" y="4254696"/>
                </a:lnTo>
                <a:lnTo>
                  <a:pt x="2457584" y="4263052"/>
                </a:lnTo>
                <a:lnTo>
                  <a:pt x="2405465" y="4270132"/>
                </a:lnTo>
                <a:lnTo>
                  <a:pt x="2353187" y="4275930"/>
                </a:lnTo>
                <a:lnTo>
                  <a:pt x="2300782" y="4280442"/>
                </a:lnTo>
                <a:lnTo>
                  <a:pt x="2248282" y="4283668"/>
                </a:lnTo>
                <a:lnTo>
                  <a:pt x="2195719" y="4285604"/>
                </a:lnTo>
                <a:lnTo>
                  <a:pt x="2143124" y="4286250"/>
                </a:lnTo>
                <a:close/>
              </a:path>
            </a:pathLst>
          </a:custGeom>
          <a:solidFill>
            <a:srgbClr val="FFFFFF">
              <a:alpha val="313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71500" y="31591"/>
            <a:ext cx="5988684" cy="49244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1">
              <a:spcBef>
                <a:spcPts val="120"/>
              </a:spcBef>
            </a:pPr>
            <a:r>
              <a:rPr sz="3100" spc="-235" dirty="0"/>
              <a:t>Indicateurs</a:t>
            </a:r>
            <a:r>
              <a:rPr sz="3100" spc="-75" dirty="0"/>
              <a:t> </a:t>
            </a:r>
            <a:r>
              <a:rPr sz="3100" spc="-270" dirty="0"/>
              <a:t>de</a:t>
            </a:r>
            <a:r>
              <a:rPr sz="3100" spc="-70" dirty="0"/>
              <a:t> </a:t>
            </a:r>
            <a:r>
              <a:rPr sz="3100" spc="-260" dirty="0"/>
              <a:t>performance</a:t>
            </a:r>
            <a:r>
              <a:rPr sz="3100" spc="-70" dirty="0"/>
              <a:t> </a:t>
            </a:r>
            <a:r>
              <a:rPr sz="3100" spc="-170" dirty="0"/>
              <a:t>(KPI)</a:t>
            </a:r>
            <a:endParaRPr sz="3100" dirty="0"/>
          </a:p>
        </p:txBody>
      </p:sp>
      <p:sp>
        <p:nvSpPr>
          <p:cNvPr id="6" name="object 6"/>
          <p:cNvSpPr txBox="1"/>
          <p:nvPr/>
        </p:nvSpPr>
        <p:spPr>
          <a:xfrm>
            <a:off x="596899" y="508477"/>
            <a:ext cx="7146290" cy="241092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1">
              <a:spcBef>
                <a:spcPts val="140"/>
              </a:spcBef>
            </a:pPr>
            <a:r>
              <a:rPr sz="1450" spc="-70" dirty="0">
                <a:solidFill>
                  <a:srgbClr val="D0D5DA"/>
                </a:solidFill>
                <a:latin typeface="Montserrat"/>
                <a:cs typeface="Montserrat"/>
              </a:rPr>
              <a:t>Métriques</a:t>
            </a:r>
            <a:r>
              <a:rPr sz="145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60" dirty="0">
                <a:solidFill>
                  <a:srgbClr val="D0D5DA"/>
                </a:solidFill>
                <a:latin typeface="Montserrat"/>
                <a:cs typeface="Montserrat"/>
              </a:rPr>
              <a:t>clés</a:t>
            </a:r>
            <a:r>
              <a:rPr sz="145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70" dirty="0">
                <a:solidFill>
                  <a:srgbClr val="D0D5DA"/>
                </a:solidFill>
                <a:latin typeface="Montserrat"/>
                <a:cs typeface="Montserrat"/>
              </a:rPr>
              <a:t>pour</a:t>
            </a:r>
            <a:r>
              <a:rPr sz="145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75" dirty="0">
                <a:solidFill>
                  <a:srgbClr val="D0D5DA"/>
                </a:solidFill>
                <a:latin typeface="Montserrat"/>
                <a:cs typeface="Montserrat"/>
              </a:rPr>
              <a:t>mesurer</a:t>
            </a:r>
            <a:r>
              <a:rPr sz="145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65" dirty="0">
                <a:solidFill>
                  <a:srgbClr val="D0D5DA"/>
                </a:solidFill>
                <a:latin typeface="Montserrat"/>
                <a:cs typeface="Montserrat"/>
              </a:rPr>
              <a:t>l'impact</a:t>
            </a:r>
            <a:r>
              <a:rPr sz="145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50" dirty="0">
                <a:solidFill>
                  <a:srgbClr val="D0D5DA"/>
                </a:solidFill>
                <a:latin typeface="Montserrat"/>
                <a:cs typeface="Montserrat"/>
              </a:rPr>
              <a:t>et</a:t>
            </a:r>
            <a:r>
              <a:rPr sz="145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30" dirty="0">
                <a:solidFill>
                  <a:srgbClr val="D0D5DA"/>
                </a:solidFill>
                <a:latin typeface="Montserrat"/>
                <a:cs typeface="Montserrat"/>
              </a:rPr>
              <a:t>le</a:t>
            </a:r>
            <a:r>
              <a:rPr sz="145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70" dirty="0">
                <a:solidFill>
                  <a:srgbClr val="D0D5DA"/>
                </a:solidFill>
                <a:latin typeface="Montserrat"/>
                <a:cs typeface="Montserrat"/>
              </a:rPr>
              <a:t>retour</a:t>
            </a:r>
            <a:r>
              <a:rPr sz="145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65" dirty="0">
                <a:solidFill>
                  <a:srgbClr val="D0D5DA"/>
                </a:solidFill>
                <a:latin typeface="Montserrat"/>
                <a:cs typeface="Montserrat"/>
              </a:rPr>
              <a:t>sur</a:t>
            </a:r>
            <a:r>
              <a:rPr sz="145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65" dirty="0">
                <a:solidFill>
                  <a:srgbClr val="D0D5DA"/>
                </a:solidFill>
                <a:latin typeface="Montserrat"/>
                <a:cs typeface="Montserrat"/>
              </a:rPr>
              <a:t>investissement</a:t>
            </a:r>
            <a:r>
              <a:rPr sz="145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80" dirty="0">
                <a:solidFill>
                  <a:srgbClr val="D0D5DA"/>
                </a:solidFill>
                <a:latin typeface="Montserrat"/>
                <a:cs typeface="Montserrat"/>
              </a:rPr>
              <a:t>du</a:t>
            </a:r>
            <a:r>
              <a:rPr sz="145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450" spc="-20" dirty="0">
                <a:solidFill>
                  <a:srgbClr val="D0D5DA"/>
                </a:solidFill>
                <a:latin typeface="Montserrat"/>
                <a:cs typeface="Montserrat"/>
              </a:rPr>
              <a:t>partenariat</a:t>
            </a:r>
            <a:endParaRPr sz="1450">
              <a:latin typeface="Montserrat"/>
              <a:cs typeface="Montserra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09599" y="837406"/>
            <a:ext cx="3505200" cy="2781300"/>
            <a:chOff x="609599" y="1981199"/>
            <a:chExt cx="3505200" cy="2781300"/>
          </a:xfrm>
        </p:grpSpPr>
        <p:sp>
          <p:nvSpPr>
            <p:cNvPr id="8" name="object 8"/>
            <p:cNvSpPr/>
            <p:nvPr/>
          </p:nvSpPr>
          <p:spPr>
            <a:xfrm>
              <a:off x="609599" y="1981199"/>
              <a:ext cx="3505200" cy="2781300"/>
            </a:xfrm>
            <a:custGeom>
              <a:avLst/>
              <a:gdLst/>
              <a:ahLst/>
              <a:cxnLst/>
              <a:rect l="l" t="t" r="r" b="b"/>
              <a:pathLst>
                <a:path w="3505200" h="2781300">
                  <a:moveTo>
                    <a:pt x="3434002" y="2781299"/>
                  </a:moveTo>
                  <a:lnTo>
                    <a:pt x="71196" y="2781299"/>
                  </a:lnTo>
                  <a:lnTo>
                    <a:pt x="66241" y="2780811"/>
                  </a:lnTo>
                  <a:lnTo>
                    <a:pt x="29705" y="2765677"/>
                  </a:lnTo>
                  <a:lnTo>
                    <a:pt x="3885" y="2729637"/>
                  </a:lnTo>
                  <a:lnTo>
                    <a:pt x="0" y="2710102"/>
                  </a:lnTo>
                  <a:lnTo>
                    <a:pt x="0" y="2705099"/>
                  </a:lnTo>
                  <a:lnTo>
                    <a:pt x="0" y="71196"/>
                  </a:lnTo>
                  <a:lnTo>
                    <a:pt x="15621" y="29705"/>
                  </a:lnTo>
                  <a:lnTo>
                    <a:pt x="51661" y="3885"/>
                  </a:lnTo>
                  <a:lnTo>
                    <a:pt x="71196" y="0"/>
                  </a:lnTo>
                  <a:lnTo>
                    <a:pt x="3434002" y="0"/>
                  </a:lnTo>
                  <a:lnTo>
                    <a:pt x="3475493" y="15621"/>
                  </a:lnTo>
                  <a:lnTo>
                    <a:pt x="3501313" y="51661"/>
                  </a:lnTo>
                  <a:lnTo>
                    <a:pt x="3505199" y="71196"/>
                  </a:lnTo>
                  <a:lnTo>
                    <a:pt x="3505199" y="2710102"/>
                  </a:lnTo>
                  <a:lnTo>
                    <a:pt x="3489577" y="2751593"/>
                  </a:lnTo>
                  <a:lnTo>
                    <a:pt x="3453536" y="2777413"/>
                  </a:lnTo>
                  <a:lnTo>
                    <a:pt x="3438958" y="2780811"/>
                  </a:lnTo>
                  <a:lnTo>
                    <a:pt x="3434002" y="2781299"/>
                  </a:lnTo>
                  <a:close/>
                </a:path>
              </a:pathLst>
            </a:custGeom>
            <a:solidFill>
              <a:srgbClr val="FFFFFF">
                <a:alpha val="50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38199" y="2209799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304799" y="609599"/>
                  </a:moveTo>
                  <a:lnTo>
                    <a:pt x="260076" y="606300"/>
                  </a:lnTo>
                  <a:lnTo>
                    <a:pt x="216321" y="596474"/>
                  </a:lnTo>
                  <a:lnTo>
                    <a:pt x="174481" y="580335"/>
                  </a:lnTo>
                  <a:lnTo>
                    <a:pt x="135462" y="558231"/>
                  </a:lnTo>
                  <a:lnTo>
                    <a:pt x="100108" y="530641"/>
                  </a:lnTo>
                  <a:lnTo>
                    <a:pt x="69186" y="498162"/>
                  </a:lnTo>
                  <a:lnTo>
                    <a:pt x="43364" y="461498"/>
                  </a:lnTo>
                  <a:lnTo>
                    <a:pt x="23201" y="421441"/>
                  </a:lnTo>
                  <a:lnTo>
                    <a:pt x="9134" y="378860"/>
                  </a:lnTo>
                  <a:lnTo>
                    <a:pt x="1467" y="334675"/>
                  </a:lnTo>
                  <a:lnTo>
                    <a:pt x="0" y="304799"/>
                  </a:lnTo>
                  <a:lnTo>
                    <a:pt x="366" y="289844"/>
                  </a:lnTo>
                  <a:lnTo>
                    <a:pt x="5856" y="245336"/>
                  </a:lnTo>
                  <a:lnTo>
                    <a:pt x="17817" y="202115"/>
                  </a:lnTo>
                  <a:lnTo>
                    <a:pt x="35990" y="161118"/>
                  </a:lnTo>
                  <a:lnTo>
                    <a:pt x="59982" y="123230"/>
                  </a:lnTo>
                  <a:lnTo>
                    <a:pt x="89273" y="89273"/>
                  </a:lnTo>
                  <a:lnTo>
                    <a:pt x="123230" y="59981"/>
                  </a:lnTo>
                  <a:lnTo>
                    <a:pt x="161118" y="35990"/>
                  </a:lnTo>
                  <a:lnTo>
                    <a:pt x="202115" y="17817"/>
                  </a:lnTo>
                  <a:lnTo>
                    <a:pt x="245336" y="5856"/>
                  </a:lnTo>
                  <a:lnTo>
                    <a:pt x="289844" y="367"/>
                  </a:lnTo>
                  <a:lnTo>
                    <a:pt x="304799" y="0"/>
                  </a:lnTo>
                  <a:lnTo>
                    <a:pt x="319755" y="367"/>
                  </a:lnTo>
                  <a:lnTo>
                    <a:pt x="364263" y="5856"/>
                  </a:lnTo>
                  <a:lnTo>
                    <a:pt x="407483" y="17817"/>
                  </a:lnTo>
                  <a:lnTo>
                    <a:pt x="448481" y="35990"/>
                  </a:lnTo>
                  <a:lnTo>
                    <a:pt x="486369" y="59981"/>
                  </a:lnTo>
                  <a:lnTo>
                    <a:pt x="520326" y="89273"/>
                  </a:lnTo>
                  <a:lnTo>
                    <a:pt x="549617" y="123230"/>
                  </a:lnTo>
                  <a:lnTo>
                    <a:pt x="573609" y="161118"/>
                  </a:lnTo>
                  <a:lnTo>
                    <a:pt x="591782" y="202115"/>
                  </a:lnTo>
                  <a:lnTo>
                    <a:pt x="603743" y="245336"/>
                  </a:lnTo>
                  <a:lnTo>
                    <a:pt x="609233" y="289844"/>
                  </a:lnTo>
                  <a:lnTo>
                    <a:pt x="609599" y="304799"/>
                  </a:lnTo>
                  <a:lnTo>
                    <a:pt x="609233" y="319755"/>
                  </a:lnTo>
                  <a:lnTo>
                    <a:pt x="603743" y="364263"/>
                  </a:lnTo>
                  <a:lnTo>
                    <a:pt x="591782" y="407483"/>
                  </a:lnTo>
                  <a:lnTo>
                    <a:pt x="573609" y="448481"/>
                  </a:lnTo>
                  <a:lnTo>
                    <a:pt x="549617" y="486368"/>
                  </a:lnTo>
                  <a:lnTo>
                    <a:pt x="520326" y="520325"/>
                  </a:lnTo>
                  <a:lnTo>
                    <a:pt x="486369" y="549617"/>
                  </a:lnTo>
                  <a:lnTo>
                    <a:pt x="448481" y="573609"/>
                  </a:lnTo>
                  <a:lnTo>
                    <a:pt x="407483" y="591782"/>
                  </a:lnTo>
                  <a:lnTo>
                    <a:pt x="364263" y="603743"/>
                  </a:lnTo>
                  <a:lnTo>
                    <a:pt x="319755" y="609233"/>
                  </a:lnTo>
                  <a:lnTo>
                    <a:pt x="304799" y="609599"/>
                  </a:lnTo>
                  <a:close/>
                </a:path>
              </a:pathLst>
            </a:custGeom>
            <a:solidFill>
              <a:srgbClr val="D4AF37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38199" y="4457699"/>
              <a:ext cx="3048000" cy="76200"/>
            </a:xfrm>
            <a:custGeom>
              <a:avLst/>
              <a:gdLst/>
              <a:ahLst/>
              <a:cxnLst/>
              <a:rect l="l" t="t" r="r" b="b"/>
              <a:pathLst>
                <a:path w="3048000" h="76200">
                  <a:moveTo>
                    <a:pt x="3014952" y="76199"/>
                  </a:moveTo>
                  <a:lnTo>
                    <a:pt x="33047" y="76199"/>
                  </a:lnTo>
                  <a:lnTo>
                    <a:pt x="28187" y="75232"/>
                  </a:lnTo>
                  <a:lnTo>
                    <a:pt x="966" y="48011"/>
                  </a:lnTo>
                  <a:lnTo>
                    <a:pt x="0" y="43152"/>
                  </a:lnTo>
                  <a:lnTo>
                    <a:pt x="0" y="3809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3014952" y="0"/>
                  </a:lnTo>
                  <a:lnTo>
                    <a:pt x="3047032" y="28187"/>
                  </a:lnTo>
                  <a:lnTo>
                    <a:pt x="3047999" y="33047"/>
                  </a:lnTo>
                  <a:lnTo>
                    <a:pt x="3047999" y="43152"/>
                  </a:lnTo>
                  <a:lnTo>
                    <a:pt x="3019812" y="75232"/>
                  </a:lnTo>
                  <a:lnTo>
                    <a:pt x="3014952" y="7619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38199" y="4457699"/>
              <a:ext cx="2133600" cy="76200"/>
            </a:xfrm>
            <a:custGeom>
              <a:avLst/>
              <a:gdLst/>
              <a:ahLst/>
              <a:cxnLst/>
              <a:rect l="l" t="t" r="r" b="b"/>
              <a:pathLst>
                <a:path w="2133600" h="76200">
                  <a:moveTo>
                    <a:pt x="2133599" y="76199"/>
                  </a:moveTo>
                  <a:lnTo>
                    <a:pt x="38100" y="76199"/>
                  </a:lnTo>
                  <a:lnTo>
                    <a:pt x="30498" y="75502"/>
                  </a:lnTo>
                  <a:lnTo>
                    <a:pt x="697" y="45702"/>
                  </a:lnTo>
                  <a:lnTo>
                    <a:pt x="0" y="38100"/>
                  </a:lnTo>
                  <a:lnTo>
                    <a:pt x="697" y="30498"/>
                  </a:lnTo>
                  <a:lnTo>
                    <a:pt x="30498" y="697"/>
                  </a:lnTo>
                  <a:lnTo>
                    <a:pt x="38100" y="0"/>
                  </a:lnTo>
                  <a:lnTo>
                    <a:pt x="2133599" y="0"/>
                  </a:lnTo>
                  <a:lnTo>
                    <a:pt x="2133599" y="76199"/>
                  </a:lnTo>
                  <a:close/>
                </a:path>
              </a:pathLst>
            </a:custGeom>
            <a:solidFill>
              <a:srgbClr val="D4A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28699" y="2414587"/>
              <a:ext cx="228600" cy="200025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825500" y="1674004"/>
            <a:ext cx="2645410" cy="1138773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12701" algn="just">
              <a:spcBef>
                <a:spcPts val="1085"/>
              </a:spcBef>
            </a:pPr>
            <a:r>
              <a:rPr sz="1700" b="1" spc="-140" dirty="0">
                <a:solidFill>
                  <a:srgbClr val="FFFFFF"/>
                </a:solidFill>
                <a:latin typeface="Montserrat"/>
                <a:cs typeface="Montserrat"/>
              </a:rPr>
              <a:t>Mentions</a:t>
            </a:r>
            <a:r>
              <a:rPr sz="1700" b="1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700" b="1" spc="-135" dirty="0">
                <a:solidFill>
                  <a:srgbClr val="FFFFFF"/>
                </a:solidFill>
                <a:latin typeface="Montserrat"/>
                <a:cs typeface="Montserrat"/>
              </a:rPr>
              <a:t>presse</a:t>
            </a:r>
            <a:r>
              <a:rPr sz="1700" b="1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700" b="1" spc="-155" dirty="0">
                <a:solidFill>
                  <a:srgbClr val="FFFFFF"/>
                </a:solidFill>
                <a:latin typeface="Montserrat"/>
                <a:cs typeface="Montserrat"/>
              </a:rPr>
              <a:t>&amp;</a:t>
            </a:r>
            <a:r>
              <a:rPr sz="1700" b="1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700" b="1" spc="-75" dirty="0">
                <a:solidFill>
                  <a:srgbClr val="FFFFFF"/>
                </a:solidFill>
                <a:latin typeface="Montserrat"/>
                <a:cs typeface="Montserrat"/>
              </a:rPr>
              <a:t>articles</a:t>
            </a:r>
            <a:endParaRPr sz="1700">
              <a:latin typeface="Montserrat"/>
              <a:cs typeface="Montserrat"/>
            </a:endParaRPr>
          </a:p>
          <a:p>
            <a:pPr marL="12701" marR="179713" algn="just">
              <a:lnSpc>
                <a:spcPct val="115399"/>
              </a:lnSpc>
              <a:spcBef>
                <a:spcPts val="520"/>
              </a:spcBef>
            </a:pPr>
            <a:r>
              <a:rPr sz="1300" spc="-60" dirty="0">
                <a:solidFill>
                  <a:srgbClr val="D0D5DA"/>
                </a:solidFill>
                <a:latin typeface="Montserrat"/>
                <a:cs typeface="Montserrat"/>
              </a:rPr>
              <a:t>Suivi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D0D5DA"/>
                </a:solidFill>
                <a:latin typeface="Montserrat"/>
                <a:cs typeface="Montserrat"/>
              </a:rPr>
              <a:t>quantitatif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D0D5DA"/>
                </a:solidFill>
                <a:latin typeface="Montserrat"/>
                <a:cs typeface="Montserrat"/>
              </a:rPr>
              <a:t>et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D0D5DA"/>
                </a:solidFill>
                <a:latin typeface="Montserrat"/>
                <a:cs typeface="Montserrat"/>
              </a:rPr>
              <a:t>qualitatif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25" dirty="0">
                <a:solidFill>
                  <a:srgbClr val="D0D5DA"/>
                </a:solidFill>
                <a:latin typeface="Montserrat"/>
                <a:cs typeface="Montserrat"/>
              </a:rPr>
              <a:t>des </a:t>
            </a:r>
            <a:r>
              <a:rPr sz="1300" spc="-70" dirty="0">
                <a:solidFill>
                  <a:srgbClr val="D0D5DA"/>
                </a:solidFill>
                <a:latin typeface="Montserrat"/>
                <a:cs typeface="Montserrat"/>
              </a:rPr>
              <a:t>retombées</a:t>
            </a:r>
            <a:r>
              <a:rPr sz="130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D0D5DA"/>
                </a:solidFill>
                <a:latin typeface="Montserrat"/>
                <a:cs typeface="Montserrat"/>
              </a:rPr>
              <a:t>médiatiques</a:t>
            </a:r>
            <a:r>
              <a:rPr sz="130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D0D5DA"/>
                </a:solidFill>
                <a:latin typeface="Montserrat"/>
                <a:cs typeface="Montserrat"/>
              </a:rPr>
              <a:t>liées</a:t>
            </a:r>
            <a:r>
              <a:rPr sz="130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45" dirty="0">
                <a:solidFill>
                  <a:srgbClr val="D0D5DA"/>
                </a:solidFill>
                <a:latin typeface="Montserrat"/>
                <a:cs typeface="Montserrat"/>
              </a:rPr>
              <a:t>au 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partenariat</a:t>
            </a:r>
            <a:endParaRPr sz="1300">
              <a:latin typeface="Montserrat"/>
              <a:cs typeface="Montserra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5500" y="3068352"/>
            <a:ext cx="1056005" cy="19043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>
              <a:spcBef>
                <a:spcPts val="105"/>
              </a:spcBef>
            </a:pPr>
            <a:r>
              <a:rPr sz="1150" spc="-55" dirty="0">
                <a:solidFill>
                  <a:srgbClr val="FFFFFF"/>
                </a:solidFill>
                <a:latin typeface="Montserrat"/>
                <a:cs typeface="Montserrat"/>
              </a:rPr>
              <a:t>Objectif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50" dirty="0">
                <a:solidFill>
                  <a:srgbClr val="FFFFFF"/>
                </a:solidFill>
                <a:latin typeface="Montserrat"/>
                <a:cs typeface="Montserrat"/>
              </a:rPr>
              <a:t>annuel</a:t>
            </a:r>
            <a:endParaRPr sz="1150">
              <a:latin typeface="Montserrat"/>
              <a:cs typeface="Montserra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24052" y="3073815"/>
            <a:ext cx="375285" cy="18402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1">
              <a:spcBef>
                <a:spcPts val="114"/>
              </a:spcBef>
            </a:pPr>
            <a:r>
              <a:rPr sz="1100" spc="-30" dirty="0">
                <a:solidFill>
                  <a:srgbClr val="D4AF37"/>
                </a:solidFill>
                <a:latin typeface="Montserrat"/>
                <a:cs typeface="Montserrat"/>
              </a:rPr>
              <a:t>+20%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343399" y="837406"/>
            <a:ext cx="3505200" cy="2781300"/>
            <a:chOff x="4343399" y="1981199"/>
            <a:chExt cx="3505200" cy="2781300"/>
          </a:xfrm>
        </p:grpSpPr>
        <p:sp>
          <p:nvSpPr>
            <p:cNvPr id="17" name="object 17"/>
            <p:cNvSpPr/>
            <p:nvPr/>
          </p:nvSpPr>
          <p:spPr>
            <a:xfrm>
              <a:off x="4343399" y="1981199"/>
              <a:ext cx="3505200" cy="2781300"/>
            </a:xfrm>
            <a:custGeom>
              <a:avLst/>
              <a:gdLst/>
              <a:ahLst/>
              <a:cxnLst/>
              <a:rect l="l" t="t" r="r" b="b"/>
              <a:pathLst>
                <a:path w="3505200" h="2781300">
                  <a:moveTo>
                    <a:pt x="3434002" y="2781299"/>
                  </a:moveTo>
                  <a:lnTo>
                    <a:pt x="71196" y="2781299"/>
                  </a:lnTo>
                  <a:lnTo>
                    <a:pt x="66241" y="2780811"/>
                  </a:lnTo>
                  <a:lnTo>
                    <a:pt x="29705" y="2765677"/>
                  </a:lnTo>
                  <a:lnTo>
                    <a:pt x="3885" y="2729637"/>
                  </a:lnTo>
                  <a:lnTo>
                    <a:pt x="0" y="2710102"/>
                  </a:lnTo>
                  <a:lnTo>
                    <a:pt x="0" y="2705099"/>
                  </a:lnTo>
                  <a:lnTo>
                    <a:pt x="0" y="71196"/>
                  </a:lnTo>
                  <a:lnTo>
                    <a:pt x="15621" y="29705"/>
                  </a:lnTo>
                  <a:lnTo>
                    <a:pt x="51661" y="3885"/>
                  </a:lnTo>
                  <a:lnTo>
                    <a:pt x="71196" y="0"/>
                  </a:lnTo>
                  <a:lnTo>
                    <a:pt x="3434002" y="0"/>
                  </a:lnTo>
                  <a:lnTo>
                    <a:pt x="3475494" y="15621"/>
                  </a:lnTo>
                  <a:lnTo>
                    <a:pt x="3501313" y="51661"/>
                  </a:lnTo>
                  <a:lnTo>
                    <a:pt x="3505199" y="71196"/>
                  </a:lnTo>
                  <a:lnTo>
                    <a:pt x="3505199" y="2710102"/>
                  </a:lnTo>
                  <a:lnTo>
                    <a:pt x="3489577" y="2751593"/>
                  </a:lnTo>
                  <a:lnTo>
                    <a:pt x="3453536" y="2777413"/>
                  </a:lnTo>
                  <a:lnTo>
                    <a:pt x="3438957" y="2780811"/>
                  </a:lnTo>
                  <a:lnTo>
                    <a:pt x="3434002" y="2781299"/>
                  </a:lnTo>
                  <a:close/>
                </a:path>
              </a:pathLst>
            </a:custGeom>
            <a:solidFill>
              <a:srgbClr val="FFFFFF">
                <a:alpha val="50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571999" y="2209799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304799" y="609599"/>
                  </a:moveTo>
                  <a:lnTo>
                    <a:pt x="260076" y="606300"/>
                  </a:lnTo>
                  <a:lnTo>
                    <a:pt x="216321" y="596474"/>
                  </a:lnTo>
                  <a:lnTo>
                    <a:pt x="174481" y="580335"/>
                  </a:lnTo>
                  <a:lnTo>
                    <a:pt x="135462" y="558231"/>
                  </a:lnTo>
                  <a:lnTo>
                    <a:pt x="100108" y="530641"/>
                  </a:lnTo>
                  <a:lnTo>
                    <a:pt x="69186" y="498162"/>
                  </a:lnTo>
                  <a:lnTo>
                    <a:pt x="43363" y="461498"/>
                  </a:lnTo>
                  <a:lnTo>
                    <a:pt x="23200" y="421441"/>
                  </a:lnTo>
                  <a:lnTo>
                    <a:pt x="9134" y="378860"/>
                  </a:lnTo>
                  <a:lnTo>
                    <a:pt x="1467" y="334675"/>
                  </a:lnTo>
                  <a:lnTo>
                    <a:pt x="0" y="304799"/>
                  </a:lnTo>
                  <a:lnTo>
                    <a:pt x="366" y="289844"/>
                  </a:lnTo>
                  <a:lnTo>
                    <a:pt x="5856" y="245336"/>
                  </a:lnTo>
                  <a:lnTo>
                    <a:pt x="17816" y="202115"/>
                  </a:lnTo>
                  <a:lnTo>
                    <a:pt x="35990" y="161118"/>
                  </a:lnTo>
                  <a:lnTo>
                    <a:pt x="59981" y="123230"/>
                  </a:lnTo>
                  <a:lnTo>
                    <a:pt x="89273" y="89273"/>
                  </a:lnTo>
                  <a:lnTo>
                    <a:pt x="123230" y="59981"/>
                  </a:lnTo>
                  <a:lnTo>
                    <a:pt x="161118" y="35990"/>
                  </a:lnTo>
                  <a:lnTo>
                    <a:pt x="202115" y="17817"/>
                  </a:lnTo>
                  <a:lnTo>
                    <a:pt x="245336" y="5856"/>
                  </a:lnTo>
                  <a:lnTo>
                    <a:pt x="289844" y="367"/>
                  </a:lnTo>
                  <a:lnTo>
                    <a:pt x="304799" y="0"/>
                  </a:lnTo>
                  <a:lnTo>
                    <a:pt x="319755" y="367"/>
                  </a:lnTo>
                  <a:lnTo>
                    <a:pt x="364263" y="5856"/>
                  </a:lnTo>
                  <a:lnTo>
                    <a:pt x="407483" y="17817"/>
                  </a:lnTo>
                  <a:lnTo>
                    <a:pt x="448481" y="35990"/>
                  </a:lnTo>
                  <a:lnTo>
                    <a:pt x="486368" y="59981"/>
                  </a:lnTo>
                  <a:lnTo>
                    <a:pt x="520325" y="89273"/>
                  </a:lnTo>
                  <a:lnTo>
                    <a:pt x="549616" y="123230"/>
                  </a:lnTo>
                  <a:lnTo>
                    <a:pt x="573608" y="161118"/>
                  </a:lnTo>
                  <a:lnTo>
                    <a:pt x="591781" y="202115"/>
                  </a:lnTo>
                  <a:lnTo>
                    <a:pt x="603742" y="245336"/>
                  </a:lnTo>
                  <a:lnTo>
                    <a:pt x="609233" y="289844"/>
                  </a:lnTo>
                  <a:lnTo>
                    <a:pt x="609599" y="304799"/>
                  </a:lnTo>
                  <a:lnTo>
                    <a:pt x="609233" y="319755"/>
                  </a:lnTo>
                  <a:lnTo>
                    <a:pt x="603742" y="364263"/>
                  </a:lnTo>
                  <a:lnTo>
                    <a:pt x="591782" y="407483"/>
                  </a:lnTo>
                  <a:lnTo>
                    <a:pt x="573609" y="448481"/>
                  </a:lnTo>
                  <a:lnTo>
                    <a:pt x="549617" y="486368"/>
                  </a:lnTo>
                  <a:lnTo>
                    <a:pt x="520325" y="520325"/>
                  </a:lnTo>
                  <a:lnTo>
                    <a:pt x="486368" y="549617"/>
                  </a:lnTo>
                  <a:lnTo>
                    <a:pt x="448481" y="573609"/>
                  </a:lnTo>
                  <a:lnTo>
                    <a:pt x="407483" y="591782"/>
                  </a:lnTo>
                  <a:lnTo>
                    <a:pt x="364263" y="603743"/>
                  </a:lnTo>
                  <a:lnTo>
                    <a:pt x="319755" y="609233"/>
                  </a:lnTo>
                  <a:lnTo>
                    <a:pt x="304799" y="609599"/>
                  </a:lnTo>
                  <a:close/>
                </a:path>
              </a:pathLst>
            </a:custGeom>
            <a:solidFill>
              <a:srgbClr val="D4AF37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571999" y="4457699"/>
              <a:ext cx="3048000" cy="76200"/>
            </a:xfrm>
            <a:custGeom>
              <a:avLst/>
              <a:gdLst/>
              <a:ahLst/>
              <a:cxnLst/>
              <a:rect l="l" t="t" r="r" b="b"/>
              <a:pathLst>
                <a:path w="3048000" h="76200">
                  <a:moveTo>
                    <a:pt x="3014952" y="76199"/>
                  </a:moveTo>
                  <a:lnTo>
                    <a:pt x="33047" y="76199"/>
                  </a:lnTo>
                  <a:lnTo>
                    <a:pt x="28187" y="75232"/>
                  </a:lnTo>
                  <a:lnTo>
                    <a:pt x="966" y="48011"/>
                  </a:lnTo>
                  <a:lnTo>
                    <a:pt x="0" y="43152"/>
                  </a:lnTo>
                  <a:lnTo>
                    <a:pt x="0" y="3809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3014952" y="0"/>
                  </a:lnTo>
                  <a:lnTo>
                    <a:pt x="3047032" y="28187"/>
                  </a:lnTo>
                  <a:lnTo>
                    <a:pt x="3047999" y="33047"/>
                  </a:lnTo>
                  <a:lnTo>
                    <a:pt x="3047999" y="43152"/>
                  </a:lnTo>
                  <a:lnTo>
                    <a:pt x="3019811" y="75232"/>
                  </a:lnTo>
                  <a:lnTo>
                    <a:pt x="3014952" y="7619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571999" y="4457699"/>
              <a:ext cx="2590800" cy="76200"/>
            </a:xfrm>
            <a:custGeom>
              <a:avLst/>
              <a:gdLst/>
              <a:ahLst/>
              <a:cxnLst/>
              <a:rect l="l" t="t" r="r" b="b"/>
              <a:pathLst>
                <a:path w="2590800" h="76200">
                  <a:moveTo>
                    <a:pt x="2590799" y="76199"/>
                  </a:moveTo>
                  <a:lnTo>
                    <a:pt x="38100" y="76199"/>
                  </a:lnTo>
                  <a:lnTo>
                    <a:pt x="30498" y="75502"/>
                  </a:lnTo>
                  <a:lnTo>
                    <a:pt x="697" y="45702"/>
                  </a:lnTo>
                  <a:lnTo>
                    <a:pt x="0" y="38100"/>
                  </a:lnTo>
                  <a:lnTo>
                    <a:pt x="697" y="30498"/>
                  </a:lnTo>
                  <a:lnTo>
                    <a:pt x="30498" y="697"/>
                  </a:lnTo>
                  <a:lnTo>
                    <a:pt x="38100" y="0"/>
                  </a:lnTo>
                  <a:lnTo>
                    <a:pt x="2590799" y="0"/>
                  </a:lnTo>
                  <a:lnTo>
                    <a:pt x="2590799" y="76199"/>
                  </a:lnTo>
                  <a:close/>
                </a:path>
              </a:pathLst>
            </a:custGeom>
            <a:solidFill>
              <a:srgbClr val="D4A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62499" y="2414587"/>
              <a:ext cx="228600" cy="200025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4559301" y="1674004"/>
            <a:ext cx="3073400" cy="1567993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12701">
              <a:spcBef>
                <a:spcPts val="1085"/>
              </a:spcBef>
            </a:pPr>
            <a:r>
              <a:rPr sz="1700" b="1" spc="-125" dirty="0">
                <a:solidFill>
                  <a:srgbClr val="FFFFFF"/>
                </a:solidFill>
                <a:latin typeface="Montserrat"/>
                <a:cs typeface="Montserrat"/>
              </a:rPr>
              <a:t>Impressions</a:t>
            </a:r>
            <a:r>
              <a:rPr sz="1700" b="1" spc="-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700" b="1" spc="-120" dirty="0">
                <a:solidFill>
                  <a:srgbClr val="FFFFFF"/>
                </a:solidFill>
                <a:latin typeface="Montserrat"/>
                <a:cs typeface="Montserrat"/>
              </a:rPr>
              <a:t>et</a:t>
            </a:r>
            <a:r>
              <a:rPr sz="1700" b="1" spc="-4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700" b="1" spc="-105" dirty="0">
                <a:solidFill>
                  <a:srgbClr val="FFFFFF"/>
                </a:solidFill>
                <a:latin typeface="Montserrat"/>
                <a:cs typeface="Montserrat"/>
              </a:rPr>
              <a:t>clics</a:t>
            </a:r>
            <a:r>
              <a:rPr sz="1700" b="1" spc="-4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700" b="1" spc="-10" dirty="0">
                <a:solidFill>
                  <a:srgbClr val="FFFFFF"/>
                </a:solidFill>
                <a:latin typeface="Montserrat"/>
                <a:cs typeface="Montserrat"/>
              </a:rPr>
              <a:t>digitaux</a:t>
            </a:r>
            <a:endParaRPr sz="1700">
              <a:latin typeface="Montserrat"/>
              <a:cs typeface="Montserrat"/>
            </a:endParaRPr>
          </a:p>
          <a:p>
            <a:pPr marL="12701" marR="330215">
              <a:lnSpc>
                <a:spcPct val="115399"/>
              </a:lnSpc>
              <a:spcBef>
                <a:spcPts val="520"/>
              </a:spcBef>
            </a:pPr>
            <a:r>
              <a:rPr sz="1300" spc="-80" dirty="0">
                <a:solidFill>
                  <a:srgbClr val="D0D5DA"/>
                </a:solidFill>
                <a:latin typeface="Montserrat"/>
                <a:cs typeface="Montserrat"/>
              </a:rPr>
              <a:t>Mesure</a:t>
            </a:r>
            <a:r>
              <a:rPr sz="1300" spc="-1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D0D5DA"/>
                </a:solidFill>
                <a:latin typeface="Montserrat"/>
                <a:cs typeface="Montserrat"/>
              </a:rPr>
              <a:t>de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D0D5DA"/>
                </a:solidFill>
                <a:latin typeface="Montserrat"/>
                <a:cs typeface="Montserrat"/>
              </a:rPr>
              <a:t>la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D0D5DA"/>
                </a:solidFill>
                <a:latin typeface="Montserrat"/>
                <a:cs typeface="Montserrat"/>
              </a:rPr>
              <a:t>visibilité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D0D5DA"/>
                </a:solidFill>
                <a:latin typeface="Montserrat"/>
                <a:cs typeface="Montserrat"/>
              </a:rPr>
              <a:t>en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D0D5DA"/>
                </a:solidFill>
                <a:latin typeface="Montserrat"/>
                <a:cs typeface="Montserrat"/>
              </a:rPr>
              <a:t>ligne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55" dirty="0">
                <a:solidFill>
                  <a:srgbClr val="D0D5DA"/>
                </a:solidFill>
                <a:latin typeface="Montserrat"/>
                <a:cs typeface="Montserrat"/>
              </a:rPr>
              <a:t>et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25" dirty="0">
                <a:solidFill>
                  <a:srgbClr val="D0D5DA"/>
                </a:solidFill>
                <a:latin typeface="Montserrat"/>
                <a:cs typeface="Montserrat"/>
              </a:rPr>
              <a:t>du </a:t>
            </a:r>
            <a:r>
              <a:rPr sz="1300" spc="-55" dirty="0">
                <a:solidFill>
                  <a:srgbClr val="D0D5DA"/>
                </a:solidFill>
                <a:latin typeface="Montserrat"/>
                <a:cs typeface="Montserrat"/>
              </a:rPr>
              <a:t>trafic</a:t>
            </a:r>
            <a:r>
              <a:rPr sz="1300" spc="-1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5" dirty="0">
                <a:solidFill>
                  <a:srgbClr val="D0D5DA"/>
                </a:solidFill>
                <a:latin typeface="Montserrat"/>
                <a:cs typeface="Montserrat"/>
              </a:rPr>
              <a:t>généré</a:t>
            </a:r>
            <a:r>
              <a:rPr sz="1300" spc="-1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D0D5DA"/>
                </a:solidFill>
                <a:latin typeface="Montserrat"/>
                <a:cs typeface="Montserrat"/>
              </a:rPr>
              <a:t>vers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D0D5DA"/>
                </a:solidFill>
                <a:latin typeface="Montserrat"/>
                <a:cs typeface="Montserrat"/>
              </a:rPr>
              <a:t>les</a:t>
            </a:r>
            <a:r>
              <a:rPr sz="1300" spc="-1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plateformes partenaires</a:t>
            </a:r>
            <a:endParaRPr sz="1300">
              <a:latin typeface="Montserrat"/>
              <a:cs typeface="Montserrat"/>
            </a:endParaRPr>
          </a:p>
          <a:p>
            <a:pPr>
              <a:spcBef>
                <a:spcPts val="385"/>
              </a:spcBef>
            </a:pPr>
            <a:endParaRPr sz="1200">
              <a:latin typeface="Montserrat"/>
              <a:cs typeface="Montserrat"/>
            </a:endParaRPr>
          </a:p>
          <a:p>
            <a:pPr marL="12701">
              <a:tabLst>
                <a:tab pos="2771900" algn="l"/>
              </a:tabLst>
            </a:pP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Conversion</a:t>
            </a:r>
            <a:r>
              <a:rPr sz="1150" spc="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moyenne</a:t>
            </a:r>
            <a:r>
              <a:rPr sz="1150" dirty="0">
                <a:solidFill>
                  <a:srgbClr val="FFFFFF"/>
                </a:solidFill>
                <a:latin typeface="Montserrat"/>
                <a:cs typeface="Montserrat"/>
              </a:rPr>
              <a:t>	</a:t>
            </a:r>
            <a:r>
              <a:rPr sz="1100" spc="-25" dirty="0">
                <a:solidFill>
                  <a:srgbClr val="D4AF37"/>
                </a:solidFill>
                <a:latin typeface="Montserrat"/>
                <a:cs typeface="Montserrat"/>
              </a:rPr>
              <a:t>3.5%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8043425" y="824172"/>
            <a:ext cx="3505200" cy="2781300"/>
            <a:chOff x="8077198" y="1981199"/>
            <a:chExt cx="3505200" cy="2781300"/>
          </a:xfrm>
        </p:grpSpPr>
        <p:sp>
          <p:nvSpPr>
            <p:cNvPr id="24" name="object 24"/>
            <p:cNvSpPr/>
            <p:nvPr/>
          </p:nvSpPr>
          <p:spPr>
            <a:xfrm>
              <a:off x="8077198" y="1981199"/>
              <a:ext cx="3505200" cy="2781300"/>
            </a:xfrm>
            <a:custGeom>
              <a:avLst/>
              <a:gdLst/>
              <a:ahLst/>
              <a:cxnLst/>
              <a:rect l="l" t="t" r="r" b="b"/>
              <a:pathLst>
                <a:path w="3505200" h="2781300">
                  <a:moveTo>
                    <a:pt x="3434003" y="2781299"/>
                  </a:moveTo>
                  <a:lnTo>
                    <a:pt x="71196" y="2781299"/>
                  </a:lnTo>
                  <a:lnTo>
                    <a:pt x="66241" y="2780811"/>
                  </a:lnTo>
                  <a:lnTo>
                    <a:pt x="29703" y="2765677"/>
                  </a:lnTo>
                  <a:lnTo>
                    <a:pt x="3885" y="2729637"/>
                  </a:lnTo>
                  <a:lnTo>
                    <a:pt x="0" y="2710102"/>
                  </a:lnTo>
                  <a:lnTo>
                    <a:pt x="0" y="2705099"/>
                  </a:lnTo>
                  <a:lnTo>
                    <a:pt x="0" y="71196"/>
                  </a:lnTo>
                  <a:lnTo>
                    <a:pt x="15620" y="29705"/>
                  </a:lnTo>
                  <a:lnTo>
                    <a:pt x="51661" y="3885"/>
                  </a:lnTo>
                  <a:lnTo>
                    <a:pt x="71196" y="0"/>
                  </a:lnTo>
                  <a:lnTo>
                    <a:pt x="3434003" y="0"/>
                  </a:lnTo>
                  <a:lnTo>
                    <a:pt x="3475492" y="15621"/>
                  </a:lnTo>
                  <a:lnTo>
                    <a:pt x="3501312" y="51661"/>
                  </a:lnTo>
                  <a:lnTo>
                    <a:pt x="3505199" y="71196"/>
                  </a:lnTo>
                  <a:lnTo>
                    <a:pt x="3505199" y="2710102"/>
                  </a:lnTo>
                  <a:lnTo>
                    <a:pt x="3489576" y="2751593"/>
                  </a:lnTo>
                  <a:lnTo>
                    <a:pt x="3453537" y="2777413"/>
                  </a:lnTo>
                  <a:lnTo>
                    <a:pt x="3438957" y="2780811"/>
                  </a:lnTo>
                  <a:lnTo>
                    <a:pt x="3434003" y="2781299"/>
                  </a:lnTo>
                  <a:close/>
                </a:path>
              </a:pathLst>
            </a:custGeom>
            <a:solidFill>
              <a:srgbClr val="FFFFFF">
                <a:alpha val="50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305799" y="2209799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304799" y="609599"/>
                  </a:moveTo>
                  <a:lnTo>
                    <a:pt x="260076" y="606300"/>
                  </a:lnTo>
                  <a:lnTo>
                    <a:pt x="216320" y="596474"/>
                  </a:lnTo>
                  <a:lnTo>
                    <a:pt x="174480" y="580335"/>
                  </a:lnTo>
                  <a:lnTo>
                    <a:pt x="135460" y="558231"/>
                  </a:lnTo>
                  <a:lnTo>
                    <a:pt x="100108" y="530641"/>
                  </a:lnTo>
                  <a:lnTo>
                    <a:pt x="69186" y="498162"/>
                  </a:lnTo>
                  <a:lnTo>
                    <a:pt x="43363" y="461498"/>
                  </a:lnTo>
                  <a:lnTo>
                    <a:pt x="23201" y="421441"/>
                  </a:lnTo>
                  <a:lnTo>
                    <a:pt x="9134" y="378860"/>
                  </a:lnTo>
                  <a:lnTo>
                    <a:pt x="1469" y="334675"/>
                  </a:lnTo>
                  <a:lnTo>
                    <a:pt x="0" y="304799"/>
                  </a:lnTo>
                  <a:lnTo>
                    <a:pt x="367" y="289844"/>
                  </a:lnTo>
                  <a:lnTo>
                    <a:pt x="5856" y="245336"/>
                  </a:lnTo>
                  <a:lnTo>
                    <a:pt x="17817" y="202115"/>
                  </a:lnTo>
                  <a:lnTo>
                    <a:pt x="35990" y="161118"/>
                  </a:lnTo>
                  <a:lnTo>
                    <a:pt x="59982" y="123230"/>
                  </a:lnTo>
                  <a:lnTo>
                    <a:pt x="89273" y="89273"/>
                  </a:lnTo>
                  <a:lnTo>
                    <a:pt x="123230" y="59981"/>
                  </a:lnTo>
                  <a:lnTo>
                    <a:pt x="161118" y="35990"/>
                  </a:lnTo>
                  <a:lnTo>
                    <a:pt x="202115" y="17817"/>
                  </a:lnTo>
                  <a:lnTo>
                    <a:pt x="245335" y="5856"/>
                  </a:lnTo>
                  <a:lnTo>
                    <a:pt x="289844" y="367"/>
                  </a:lnTo>
                  <a:lnTo>
                    <a:pt x="304799" y="0"/>
                  </a:lnTo>
                  <a:lnTo>
                    <a:pt x="319755" y="367"/>
                  </a:lnTo>
                  <a:lnTo>
                    <a:pt x="364262" y="5856"/>
                  </a:lnTo>
                  <a:lnTo>
                    <a:pt x="407483" y="17817"/>
                  </a:lnTo>
                  <a:lnTo>
                    <a:pt x="448481" y="35990"/>
                  </a:lnTo>
                  <a:lnTo>
                    <a:pt x="486368" y="59981"/>
                  </a:lnTo>
                  <a:lnTo>
                    <a:pt x="520325" y="89273"/>
                  </a:lnTo>
                  <a:lnTo>
                    <a:pt x="549617" y="123230"/>
                  </a:lnTo>
                  <a:lnTo>
                    <a:pt x="573609" y="161118"/>
                  </a:lnTo>
                  <a:lnTo>
                    <a:pt x="591782" y="202115"/>
                  </a:lnTo>
                  <a:lnTo>
                    <a:pt x="603742" y="245336"/>
                  </a:lnTo>
                  <a:lnTo>
                    <a:pt x="609233" y="289844"/>
                  </a:lnTo>
                  <a:lnTo>
                    <a:pt x="609599" y="304799"/>
                  </a:lnTo>
                  <a:lnTo>
                    <a:pt x="609233" y="319755"/>
                  </a:lnTo>
                  <a:lnTo>
                    <a:pt x="603742" y="364263"/>
                  </a:lnTo>
                  <a:lnTo>
                    <a:pt x="591782" y="407483"/>
                  </a:lnTo>
                  <a:lnTo>
                    <a:pt x="573609" y="448481"/>
                  </a:lnTo>
                  <a:lnTo>
                    <a:pt x="549618" y="486368"/>
                  </a:lnTo>
                  <a:lnTo>
                    <a:pt x="520325" y="520325"/>
                  </a:lnTo>
                  <a:lnTo>
                    <a:pt x="486368" y="549617"/>
                  </a:lnTo>
                  <a:lnTo>
                    <a:pt x="448480" y="573609"/>
                  </a:lnTo>
                  <a:lnTo>
                    <a:pt x="407483" y="591782"/>
                  </a:lnTo>
                  <a:lnTo>
                    <a:pt x="364262" y="603743"/>
                  </a:lnTo>
                  <a:lnTo>
                    <a:pt x="319755" y="609233"/>
                  </a:lnTo>
                  <a:lnTo>
                    <a:pt x="304799" y="609599"/>
                  </a:lnTo>
                  <a:close/>
                </a:path>
              </a:pathLst>
            </a:custGeom>
            <a:solidFill>
              <a:srgbClr val="D4AF37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305799" y="4457699"/>
              <a:ext cx="3048000" cy="76200"/>
            </a:xfrm>
            <a:custGeom>
              <a:avLst/>
              <a:gdLst/>
              <a:ahLst/>
              <a:cxnLst/>
              <a:rect l="l" t="t" r="r" b="b"/>
              <a:pathLst>
                <a:path w="3048000" h="76200">
                  <a:moveTo>
                    <a:pt x="3014951" y="76199"/>
                  </a:moveTo>
                  <a:lnTo>
                    <a:pt x="33047" y="76199"/>
                  </a:lnTo>
                  <a:lnTo>
                    <a:pt x="28187" y="75232"/>
                  </a:lnTo>
                  <a:lnTo>
                    <a:pt x="966" y="48011"/>
                  </a:lnTo>
                  <a:lnTo>
                    <a:pt x="0" y="43152"/>
                  </a:lnTo>
                  <a:lnTo>
                    <a:pt x="0" y="3809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3014951" y="0"/>
                  </a:lnTo>
                  <a:lnTo>
                    <a:pt x="3047032" y="28187"/>
                  </a:lnTo>
                  <a:lnTo>
                    <a:pt x="3047998" y="33047"/>
                  </a:lnTo>
                  <a:lnTo>
                    <a:pt x="3047998" y="43152"/>
                  </a:lnTo>
                  <a:lnTo>
                    <a:pt x="3019810" y="75232"/>
                  </a:lnTo>
                  <a:lnTo>
                    <a:pt x="3014951" y="7619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305798" y="4457699"/>
              <a:ext cx="1981200" cy="76200"/>
            </a:xfrm>
            <a:custGeom>
              <a:avLst/>
              <a:gdLst/>
              <a:ahLst/>
              <a:cxnLst/>
              <a:rect l="l" t="t" r="r" b="b"/>
              <a:pathLst>
                <a:path w="1981200" h="76200">
                  <a:moveTo>
                    <a:pt x="1981199" y="76199"/>
                  </a:moveTo>
                  <a:lnTo>
                    <a:pt x="38100" y="76199"/>
                  </a:lnTo>
                  <a:lnTo>
                    <a:pt x="30498" y="75502"/>
                  </a:lnTo>
                  <a:lnTo>
                    <a:pt x="697" y="45702"/>
                  </a:lnTo>
                  <a:lnTo>
                    <a:pt x="0" y="38100"/>
                  </a:lnTo>
                  <a:lnTo>
                    <a:pt x="697" y="30498"/>
                  </a:lnTo>
                  <a:lnTo>
                    <a:pt x="30498" y="697"/>
                  </a:lnTo>
                  <a:lnTo>
                    <a:pt x="38100" y="0"/>
                  </a:lnTo>
                  <a:lnTo>
                    <a:pt x="1981199" y="0"/>
                  </a:lnTo>
                  <a:lnTo>
                    <a:pt x="1981199" y="76199"/>
                  </a:lnTo>
                  <a:close/>
                </a:path>
              </a:pathLst>
            </a:custGeom>
            <a:solidFill>
              <a:srgbClr val="D4A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496299" y="2414989"/>
              <a:ext cx="228600" cy="199623"/>
            </a:xfrm>
            <a:prstGeom prst="rect">
              <a:avLst/>
            </a:prstGeom>
          </p:spPr>
        </p:pic>
      </p:grpSp>
      <p:sp>
        <p:nvSpPr>
          <p:cNvPr id="29" name="object 29"/>
          <p:cNvSpPr txBox="1"/>
          <p:nvPr/>
        </p:nvSpPr>
        <p:spPr>
          <a:xfrm>
            <a:off x="8293100" y="1674005"/>
            <a:ext cx="2501265" cy="1138773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12701">
              <a:spcBef>
                <a:spcPts val="1085"/>
              </a:spcBef>
            </a:pPr>
            <a:r>
              <a:rPr sz="1700" b="1" spc="-145" dirty="0">
                <a:solidFill>
                  <a:srgbClr val="FFFFFF"/>
                </a:solidFill>
                <a:latin typeface="Montserrat"/>
                <a:cs typeface="Montserrat"/>
              </a:rPr>
              <a:t>Taux</a:t>
            </a:r>
            <a:r>
              <a:rPr sz="1700" b="1" spc="-4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700" b="1" spc="-55" dirty="0">
                <a:solidFill>
                  <a:srgbClr val="FFFFFF"/>
                </a:solidFill>
                <a:latin typeface="Montserrat"/>
                <a:cs typeface="Montserrat"/>
              </a:rPr>
              <a:t>d'engagement</a:t>
            </a:r>
            <a:endParaRPr sz="1700" dirty="0">
              <a:latin typeface="Montserrat"/>
              <a:cs typeface="Montserrat"/>
            </a:endParaRPr>
          </a:p>
          <a:p>
            <a:pPr marL="12701" marR="5080">
              <a:lnSpc>
                <a:spcPct val="115399"/>
              </a:lnSpc>
              <a:spcBef>
                <a:spcPts val="520"/>
              </a:spcBef>
            </a:pPr>
            <a:r>
              <a:rPr sz="1300" spc="-70" dirty="0">
                <a:solidFill>
                  <a:srgbClr val="D0D5DA"/>
                </a:solidFill>
                <a:latin typeface="Montserrat"/>
                <a:cs typeface="Montserrat"/>
              </a:rPr>
              <a:t>Analyse</a:t>
            </a:r>
            <a:r>
              <a:rPr sz="130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D0D5DA"/>
                </a:solidFill>
                <a:latin typeface="Montserrat"/>
                <a:cs typeface="Montserrat"/>
              </a:rPr>
              <a:t>des</a:t>
            </a:r>
            <a:r>
              <a:rPr sz="130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D0D5DA"/>
                </a:solidFill>
                <a:latin typeface="Montserrat"/>
                <a:cs typeface="Montserrat"/>
              </a:rPr>
              <a:t>interactions</a:t>
            </a:r>
            <a:r>
              <a:rPr sz="1300" spc="-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D0D5DA"/>
                </a:solidFill>
                <a:latin typeface="Montserrat"/>
                <a:cs typeface="Montserrat"/>
              </a:rPr>
              <a:t>sociales </a:t>
            </a:r>
            <a:r>
              <a:rPr sz="1300" spc="-65" dirty="0">
                <a:solidFill>
                  <a:srgbClr val="D0D5DA"/>
                </a:solidFill>
                <a:latin typeface="Montserrat"/>
                <a:cs typeface="Montserrat"/>
              </a:rPr>
              <a:t>générées</a:t>
            </a:r>
            <a:r>
              <a:rPr sz="1300" spc="-2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D0D5DA"/>
                </a:solidFill>
                <a:latin typeface="Montserrat"/>
                <a:cs typeface="Montserrat"/>
              </a:rPr>
              <a:t>(likes,</a:t>
            </a:r>
            <a:r>
              <a:rPr sz="1300" spc="-1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partages, commentaires)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293100" y="3068352"/>
            <a:ext cx="1412240" cy="19043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>
              <a:spcBef>
                <a:spcPts val="105"/>
              </a:spcBef>
            </a:pP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Engagement</a:t>
            </a:r>
            <a:r>
              <a:rPr sz="115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60" dirty="0">
                <a:solidFill>
                  <a:srgbClr val="FFFFFF"/>
                </a:solidFill>
                <a:latin typeface="Montserrat"/>
                <a:cs typeface="Montserrat"/>
              </a:rPr>
              <a:t>moyen</a:t>
            </a:r>
            <a:endParaRPr sz="1150">
              <a:latin typeface="Montserrat"/>
              <a:cs typeface="Montserra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048355" y="3073815"/>
            <a:ext cx="318135" cy="18402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1">
              <a:spcBef>
                <a:spcPts val="114"/>
              </a:spcBef>
            </a:pPr>
            <a:r>
              <a:rPr sz="1100" spc="-20" dirty="0">
                <a:solidFill>
                  <a:srgbClr val="D4AF37"/>
                </a:solidFill>
                <a:latin typeface="Montserrat"/>
                <a:cs typeface="Montserrat"/>
              </a:rPr>
              <a:t>5.2%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609599" y="3847306"/>
            <a:ext cx="3505200" cy="2781300"/>
            <a:chOff x="609599" y="4991099"/>
            <a:chExt cx="3505200" cy="2781300"/>
          </a:xfrm>
        </p:grpSpPr>
        <p:sp>
          <p:nvSpPr>
            <p:cNvPr id="33" name="object 33"/>
            <p:cNvSpPr/>
            <p:nvPr/>
          </p:nvSpPr>
          <p:spPr>
            <a:xfrm>
              <a:off x="609599" y="4991099"/>
              <a:ext cx="3505200" cy="2781300"/>
            </a:xfrm>
            <a:custGeom>
              <a:avLst/>
              <a:gdLst/>
              <a:ahLst/>
              <a:cxnLst/>
              <a:rect l="l" t="t" r="r" b="b"/>
              <a:pathLst>
                <a:path w="3505200" h="2781300">
                  <a:moveTo>
                    <a:pt x="3434002" y="2781299"/>
                  </a:moveTo>
                  <a:lnTo>
                    <a:pt x="71196" y="2781299"/>
                  </a:lnTo>
                  <a:lnTo>
                    <a:pt x="66241" y="2780811"/>
                  </a:lnTo>
                  <a:lnTo>
                    <a:pt x="29705" y="2765677"/>
                  </a:lnTo>
                  <a:lnTo>
                    <a:pt x="3885" y="2729637"/>
                  </a:lnTo>
                  <a:lnTo>
                    <a:pt x="0" y="2710102"/>
                  </a:lnTo>
                  <a:lnTo>
                    <a:pt x="0" y="2705099"/>
                  </a:lnTo>
                  <a:lnTo>
                    <a:pt x="0" y="71196"/>
                  </a:lnTo>
                  <a:lnTo>
                    <a:pt x="15621" y="29705"/>
                  </a:lnTo>
                  <a:lnTo>
                    <a:pt x="51661" y="3885"/>
                  </a:lnTo>
                  <a:lnTo>
                    <a:pt x="71196" y="0"/>
                  </a:lnTo>
                  <a:lnTo>
                    <a:pt x="3434002" y="0"/>
                  </a:lnTo>
                  <a:lnTo>
                    <a:pt x="3475493" y="15620"/>
                  </a:lnTo>
                  <a:lnTo>
                    <a:pt x="3501313" y="51660"/>
                  </a:lnTo>
                  <a:lnTo>
                    <a:pt x="3505199" y="71196"/>
                  </a:lnTo>
                  <a:lnTo>
                    <a:pt x="3505199" y="2710102"/>
                  </a:lnTo>
                  <a:lnTo>
                    <a:pt x="3489577" y="2751592"/>
                  </a:lnTo>
                  <a:lnTo>
                    <a:pt x="3453536" y="2777412"/>
                  </a:lnTo>
                  <a:lnTo>
                    <a:pt x="3438958" y="2780811"/>
                  </a:lnTo>
                  <a:lnTo>
                    <a:pt x="3434002" y="2781299"/>
                  </a:lnTo>
                  <a:close/>
                </a:path>
              </a:pathLst>
            </a:custGeom>
            <a:solidFill>
              <a:srgbClr val="FFFFFF">
                <a:alpha val="50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38199" y="5219699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304799" y="609599"/>
                  </a:moveTo>
                  <a:lnTo>
                    <a:pt x="260076" y="606300"/>
                  </a:lnTo>
                  <a:lnTo>
                    <a:pt x="216321" y="596474"/>
                  </a:lnTo>
                  <a:lnTo>
                    <a:pt x="174481" y="580334"/>
                  </a:lnTo>
                  <a:lnTo>
                    <a:pt x="135462" y="558230"/>
                  </a:lnTo>
                  <a:lnTo>
                    <a:pt x="100108" y="530640"/>
                  </a:lnTo>
                  <a:lnTo>
                    <a:pt x="69186" y="498162"/>
                  </a:lnTo>
                  <a:lnTo>
                    <a:pt x="43364" y="461497"/>
                  </a:lnTo>
                  <a:lnTo>
                    <a:pt x="23201" y="421441"/>
                  </a:lnTo>
                  <a:lnTo>
                    <a:pt x="9134" y="378860"/>
                  </a:lnTo>
                  <a:lnTo>
                    <a:pt x="1467" y="334675"/>
                  </a:lnTo>
                  <a:lnTo>
                    <a:pt x="0" y="304799"/>
                  </a:lnTo>
                  <a:lnTo>
                    <a:pt x="366" y="289844"/>
                  </a:lnTo>
                  <a:lnTo>
                    <a:pt x="5856" y="245336"/>
                  </a:lnTo>
                  <a:lnTo>
                    <a:pt x="17817" y="202115"/>
                  </a:lnTo>
                  <a:lnTo>
                    <a:pt x="35990" y="161118"/>
                  </a:lnTo>
                  <a:lnTo>
                    <a:pt x="59982" y="123230"/>
                  </a:lnTo>
                  <a:lnTo>
                    <a:pt x="89273" y="89273"/>
                  </a:lnTo>
                  <a:lnTo>
                    <a:pt x="123230" y="59982"/>
                  </a:lnTo>
                  <a:lnTo>
                    <a:pt x="161118" y="35989"/>
                  </a:lnTo>
                  <a:lnTo>
                    <a:pt x="202115" y="17816"/>
                  </a:lnTo>
                  <a:lnTo>
                    <a:pt x="245336" y="5856"/>
                  </a:lnTo>
                  <a:lnTo>
                    <a:pt x="289844" y="367"/>
                  </a:lnTo>
                  <a:lnTo>
                    <a:pt x="304799" y="0"/>
                  </a:lnTo>
                  <a:lnTo>
                    <a:pt x="319755" y="367"/>
                  </a:lnTo>
                  <a:lnTo>
                    <a:pt x="364263" y="5856"/>
                  </a:lnTo>
                  <a:lnTo>
                    <a:pt x="407483" y="17816"/>
                  </a:lnTo>
                  <a:lnTo>
                    <a:pt x="448481" y="35989"/>
                  </a:lnTo>
                  <a:lnTo>
                    <a:pt x="486369" y="59982"/>
                  </a:lnTo>
                  <a:lnTo>
                    <a:pt x="520326" y="89273"/>
                  </a:lnTo>
                  <a:lnTo>
                    <a:pt x="549617" y="123230"/>
                  </a:lnTo>
                  <a:lnTo>
                    <a:pt x="573609" y="161118"/>
                  </a:lnTo>
                  <a:lnTo>
                    <a:pt x="591782" y="202115"/>
                  </a:lnTo>
                  <a:lnTo>
                    <a:pt x="603743" y="245336"/>
                  </a:lnTo>
                  <a:lnTo>
                    <a:pt x="609233" y="289844"/>
                  </a:lnTo>
                  <a:lnTo>
                    <a:pt x="609599" y="304799"/>
                  </a:lnTo>
                  <a:lnTo>
                    <a:pt x="609233" y="319755"/>
                  </a:lnTo>
                  <a:lnTo>
                    <a:pt x="603743" y="364263"/>
                  </a:lnTo>
                  <a:lnTo>
                    <a:pt x="591782" y="407483"/>
                  </a:lnTo>
                  <a:lnTo>
                    <a:pt x="573609" y="448481"/>
                  </a:lnTo>
                  <a:lnTo>
                    <a:pt x="549617" y="486368"/>
                  </a:lnTo>
                  <a:lnTo>
                    <a:pt x="520326" y="520325"/>
                  </a:lnTo>
                  <a:lnTo>
                    <a:pt x="486369" y="549616"/>
                  </a:lnTo>
                  <a:lnTo>
                    <a:pt x="448481" y="573608"/>
                  </a:lnTo>
                  <a:lnTo>
                    <a:pt x="407483" y="591781"/>
                  </a:lnTo>
                  <a:lnTo>
                    <a:pt x="364263" y="603742"/>
                  </a:lnTo>
                  <a:lnTo>
                    <a:pt x="319755" y="609232"/>
                  </a:lnTo>
                  <a:lnTo>
                    <a:pt x="304799" y="609599"/>
                  </a:lnTo>
                  <a:close/>
                </a:path>
              </a:pathLst>
            </a:custGeom>
            <a:solidFill>
              <a:srgbClr val="D4AF37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38199" y="7467599"/>
              <a:ext cx="3048000" cy="76200"/>
            </a:xfrm>
            <a:custGeom>
              <a:avLst/>
              <a:gdLst/>
              <a:ahLst/>
              <a:cxnLst/>
              <a:rect l="l" t="t" r="r" b="b"/>
              <a:pathLst>
                <a:path w="3048000" h="76200">
                  <a:moveTo>
                    <a:pt x="3014952" y="76199"/>
                  </a:moveTo>
                  <a:lnTo>
                    <a:pt x="33047" y="76199"/>
                  </a:lnTo>
                  <a:lnTo>
                    <a:pt x="28187" y="75232"/>
                  </a:lnTo>
                  <a:lnTo>
                    <a:pt x="966" y="48011"/>
                  </a:lnTo>
                  <a:lnTo>
                    <a:pt x="0" y="43152"/>
                  </a:lnTo>
                  <a:lnTo>
                    <a:pt x="0" y="3809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3014952" y="0"/>
                  </a:lnTo>
                  <a:lnTo>
                    <a:pt x="3047032" y="28186"/>
                  </a:lnTo>
                  <a:lnTo>
                    <a:pt x="3047999" y="33047"/>
                  </a:lnTo>
                  <a:lnTo>
                    <a:pt x="3047999" y="43152"/>
                  </a:lnTo>
                  <a:lnTo>
                    <a:pt x="3019812" y="75232"/>
                  </a:lnTo>
                  <a:lnTo>
                    <a:pt x="3014952" y="7619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38187" y="5410212"/>
              <a:ext cx="2438400" cy="2133600"/>
            </a:xfrm>
            <a:custGeom>
              <a:avLst/>
              <a:gdLst/>
              <a:ahLst/>
              <a:cxnLst/>
              <a:rect l="l" t="t" r="r" b="b"/>
              <a:pathLst>
                <a:path w="2438400" h="2133600">
                  <a:moveTo>
                    <a:pt x="261937" y="30975"/>
                  </a:moveTo>
                  <a:lnTo>
                    <a:pt x="235521" y="901"/>
                  </a:lnTo>
                  <a:lnTo>
                    <a:pt x="230962" y="0"/>
                  </a:lnTo>
                  <a:lnTo>
                    <a:pt x="221488" y="0"/>
                  </a:lnTo>
                  <a:lnTo>
                    <a:pt x="191414" y="26416"/>
                  </a:lnTo>
                  <a:lnTo>
                    <a:pt x="190500" y="30975"/>
                  </a:lnTo>
                  <a:lnTo>
                    <a:pt x="190500" y="40449"/>
                  </a:lnTo>
                  <a:lnTo>
                    <a:pt x="216928" y="70523"/>
                  </a:lnTo>
                  <a:lnTo>
                    <a:pt x="221488" y="71437"/>
                  </a:lnTo>
                  <a:lnTo>
                    <a:pt x="230962" y="71437"/>
                  </a:lnTo>
                  <a:lnTo>
                    <a:pt x="261035" y="45008"/>
                  </a:lnTo>
                  <a:lnTo>
                    <a:pt x="261937" y="40449"/>
                  </a:lnTo>
                  <a:lnTo>
                    <a:pt x="261937" y="30975"/>
                  </a:lnTo>
                  <a:close/>
                </a:path>
                <a:path w="2438400" h="2133600">
                  <a:moveTo>
                    <a:pt x="267030" y="142875"/>
                  </a:moveTo>
                  <a:lnTo>
                    <a:pt x="259016" y="134137"/>
                  </a:lnTo>
                  <a:lnTo>
                    <a:pt x="252933" y="123901"/>
                  </a:lnTo>
                  <a:lnTo>
                    <a:pt x="249059" y="112420"/>
                  </a:lnTo>
                  <a:lnTo>
                    <a:pt x="247700" y="100012"/>
                  </a:lnTo>
                  <a:lnTo>
                    <a:pt x="247700" y="96608"/>
                  </a:lnTo>
                  <a:lnTo>
                    <a:pt x="247967" y="93268"/>
                  </a:lnTo>
                  <a:lnTo>
                    <a:pt x="248551" y="90055"/>
                  </a:lnTo>
                  <a:lnTo>
                    <a:pt x="245922" y="88849"/>
                  </a:lnTo>
                  <a:lnTo>
                    <a:pt x="242290" y="87236"/>
                  </a:lnTo>
                  <a:lnTo>
                    <a:pt x="235737" y="85725"/>
                  </a:lnTo>
                  <a:lnTo>
                    <a:pt x="209575" y="85725"/>
                  </a:lnTo>
                  <a:lnTo>
                    <a:pt x="191033" y="89458"/>
                  </a:lnTo>
                  <a:lnTo>
                    <a:pt x="175895" y="99682"/>
                  </a:lnTo>
                  <a:lnTo>
                    <a:pt x="165671" y="114820"/>
                  </a:lnTo>
                  <a:lnTo>
                    <a:pt x="161925" y="133362"/>
                  </a:lnTo>
                  <a:lnTo>
                    <a:pt x="161925" y="138582"/>
                  </a:lnTo>
                  <a:lnTo>
                    <a:pt x="166217" y="142875"/>
                  </a:lnTo>
                  <a:lnTo>
                    <a:pt x="267030" y="142875"/>
                  </a:lnTo>
                  <a:close/>
                </a:path>
                <a:path w="2438400" h="2133600">
                  <a:moveTo>
                    <a:pt x="347662" y="94322"/>
                  </a:moveTo>
                  <a:lnTo>
                    <a:pt x="326466" y="62585"/>
                  </a:lnTo>
                  <a:lnTo>
                    <a:pt x="310489" y="57150"/>
                  </a:lnTo>
                  <a:lnTo>
                    <a:pt x="299123" y="57150"/>
                  </a:lnTo>
                  <a:lnTo>
                    <a:pt x="267385" y="78346"/>
                  </a:lnTo>
                  <a:lnTo>
                    <a:pt x="262915" y="89458"/>
                  </a:lnTo>
                  <a:lnTo>
                    <a:pt x="262788" y="90055"/>
                  </a:lnTo>
                  <a:lnTo>
                    <a:pt x="261937" y="94322"/>
                  </a:lnTo>
                  <a:lnTo>
                    <a:pt x="261937" y="105689"/>
                  </a:lnTo>
                  <a:lnTo>
                    <a:pt x="283146" y="137426"/>
                  </a:lnTo>
                  <a:lnTo>
                    <a:pt x="299123" y="142875"/>
                  </a:lnTo>
                  <a:lnTo>
                    <a:pt x="310489" y="142875"/>
                  </a:lnTo>
                  <a:lnTo>
                    <a:pt x="342226" y="121666"/>
                  </a:lnTo>
                  <a:lnTo>
                    <a:pt x="347662" y="105689"/>
                  </a:lnTo>
                  <a:lnTo>
                    <a:pt x="347662" y="94322"/>
                  </a:lnTo>
                  <a:close/>
                </a:path>
                <a:path w="2438400" h="2133600">
                  <a:moveTo>
                    <a:pt x="390525" y="216674"/>
                  </a:moveTo>
                  <a:lnTo>
                    <a:pt x="385851" y="193509"/>
                  </a:lnTo>
                  <a:lnTo>
                    <a:pt x="373100" y="174586"/>
                  </a:lnTo>
                  <a:lnTo>
                    <a:pt x="354177" y="161836"/>
                  </a:lnTo>
                  <a:lnTo>
                    <a:pt x="331012" y="157162"/>
                  </a:lnTo>
                  <a:lnTo>
                    <a:pt x="278599" y="157162"/>
                  </a:lnTo>
                  <a:lnTo>
                    <a:pt x="255435" y="161836"/>
                  </a:lnTo>
                  <a:lnTo>
                    <a:pt x="236512" y="174586"/>
                  </a:lnTo>
                  <a:lnTo>
                    <a:pt x="223761" y="193509"/>
                  </a:lnTo>
                  <a:lnTo>
                    <a:pt x="219075" y="216674"/>
                  </a:lnTo>
                  <a:lnTo>
                    <a:pt x="219075" y="223240"/>
                  </a:lnTo>
                  <a:lnTo>
                    <a:pt x="224434" y="228600"/>
                  </a:lnTo>
                  <a:lnTo>
                    <a:pt x="385216" y="228600"/>
                  </a:lnTo>
                  <a:lnTo>
                    <a:pt x="390525" y="223240"/>
                  </a:lnTo>
                  <a:lnTo>
                    <a:pt x="390525" y="216674"/>
                  </a:lnTo>
                  <a:close/>
                </a:path>
                <a:path w="2438400" h="2133600">
                  <a:moveTo>
                    <a:pt x="426250" y="30975"/>
                  </a:moveTo>
                  <a:lnTo>
                    <a:pt x="399821" y="901"/>
                  </a:lnTo>
                  <a:lnTo>
                    <a:pt x="395262" y="0"/>
                  </a:lnTo>
                  <a:lnTo>
                    <a:pt x="385800" y="0"/>
                  </a:lnTo>
                  <a:lnTo>
                    <a:pt x="355714" y="26416"/>
                  </a:lnTo>
                  <a:lnTo>
                    <a:pt x="354812" y="30975"/>
                  </a:lnTo>
                  <a:lnTo>
                    <a:pt x="354812" y="40449"/>
                  </a:lnTo>
                  <a:lnTo>
                    <a:pt x="381241" y="70523"/>
                  </a:lnTo>
                  <a:lnTo>
                    <a:pt x="385800" y="71437"/>
                  </a:lnTo>
                  <a:lnTo>
                    <a:pt x="395262" y="71437"/>
                  </a:lnTo>
                  <a:lnTo>
                    <a:pt x="425348" y="45008"/>
                  </a:lnTo>
                  <a:lnTo>
                    <a:pt x="426250" y="40449"/>
                  </a:lnTo>
                  <a:lnTo>
                    <a:pt x="426250" y="30975"/>
                  </a:lnTo>
                  <a:close/>
                </a:path>
                <a:path w="2438400" h="2133600">
                  <a:moveTo>
                    <a:pt x="447675" y="133362"/>
                  </a:moveTo>
                  <a:lnTo>
                    <a:pt x="443941" y="114820"/>
                  </a:lnTo>
                  <a:lnTo>
                    <a:pt x="433717" y="99682"/>
                  </a:lnTo>
                  <a:lnTo>
                    <a:pt x="418579" y="89458"/>
                  </a:lnTo>
                  <a:lnTo>
                    <a:pt x="400037" y="85725"/>
                  </a:lnTo>
                  <a:lnTo>
                    <a:pt x="373875" y="85725"/>
                  </a:lnTo>
                  <a:lnTo>
                    <a:pt x="367131" y="87236"/>
                  </a:lnTo>
                  <a:lnTo>
                    <a:pt x="361061" y="90055"/>
                  </a:lnTo>
                  <a:lnTo>
                    <a:pt x="361594" y="93268"/>
                  </a:lnTo>
                  <a:lnTo>
                    <a:pt x="361696" y="94322"/>
                  </a:lnTo>
                  <a:lnTo>
                    <a:pt x="361911" y="96608"/>
                  </a:lnTo>
                  <a:lnTo>
                    <a:pt x="361911" y="100012"/>
                  </a:lnTo>
                  <a:lnTo>
                    <a:pt x="360565" y="112420"/>
                  </a:lnTo>
                  <a:lnTo>
                    <a:pt x="356704" y="123901"/>
                  </a:lnTo>
                  <a:lnTo>
                    <a:pt x="350608" y="134137"/>
                  </a:lnTo>
                  <a:lnTo>
                    <a:pt x="342582" y="142875"/>
                  </a:lnTo>
                  <a:lnTo>
                    <a:pt x="443395" y="142875"/>
                  </a:lnTo>
                  <a:lnTo>
                    <a:pt x="447675" y="138582"/>
                  </a:lnTo>
                  <a:lnTo>
                    <a:pt x="447675" y="133362"/>
                  </a:lnTo>
                  <a:close/>
                </a:path>
                <a:path w="2438400" h="2133600">
                  <a:moveTo>
                    <a:pt x="2438400" y="2057387"/>
                  </a:moveTo>
                  <a:lnTo>
                    <a:pt x="38100" y="2057387"/>
                  </a:lnTo>
                  <a:lnTo>
                    <a:pt x="30505" y="2058085"/>
                  </a:lnTo>
                  <a:lnTo>
                    <a:pt x="698" y="2087892"/>
                  </a:lnTo>
                  <a:lnTo>
                    <a:pt x="0" y="2095500"/>
                  </a:lnTo>
                  <a:lnTo>
                    <a:pt x="698" y="2103094"/>
                  </a:lnTo>
                  <a:lnTo>
                    <a:pt x="30505" y="2132901"/>
                  </a:lnTo>
                  <a:lnTo>
                    <a:pt x="38100" y="2133587"/>
                  </a:lnTo>
                  <a:lnTo>
                    <a:pt x="2438400" y="2133587"/>
                  </a:lnTo>
                  <a:lnTo>
                    <a:pt x="2438400" y="2057387"/>
                  </a:lnTo>
                  <a:close/>
                </a:path>
              </a:pathLst>
            </a:custGeom>
            <a:solidFill>
              <a:srgbClr val="D4A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825500" y="4683903"/>
            <a:ext cx="3073400" cy="1567993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12701">
              <a:spcBef>
                <a:spcPts val="1085"/>
              </a:spcBef>
            </a:pPr>
            <a:r>
              <a:rPr sz="1700" b="1" spc="-114" dirty="0">
                <a:solidFill>
                  <a:srgbClr val="FFFFFF"/>
                </a:solidFill>
                <a:latin typeface="Montserrat"/>
                <a:cs typeface="Montserrat"/>
              </a:rPr>
              <a:t>Participants</a:t>
            </a:r>
            <a:r>
              <a:rPr sz="1700" b="1" spc="-3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700" b="1" spc="-135" dirty="0">
                <a:solidFill>
                  <a:srgbClr val="FFFFFF"/>
                </a:solidFill>
                <a:latin typeface="Montserrat"/>
                <a:cs typeface="Montserrat"/>
              </a:rPr>
              <a:t>aux</a:t>
            </a:r>
            <a:r>
              <a:rPr sz="1700" b="1" spc="-3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700" b="1" spc="-25" dirty="0">
                <a:solidFill>
                  <a:srgbClr val="FFFFFF"/>
                </a:solidFill>
                <a:latin typeface="Montserrat"/>
                <a:cs typeface="Montserrat"/>
              </a:rPr>
              <a:t>animations</a:t>
            </a:r>
            <a:endParaRPr sz="1700">
              <a:latin typeface="Montserrat"/>
              <a:cs typeface="Montserrat"/>
            </a:endParaRPr>
          </a:p>
          <a:p>
            <a:pPr marL="12701" marR="210194">
              <a:lnSpc>
                <a:spcPct val="115399"/>
              </a:lnSpc>
              <a:spcBef>
                <a:spcPts val="520"/>
              </a:spcBef>
            </a:pPr>
            <a:r>
              <a:rPr sz="1300" spc="-65" dirty="0">
                <a:solidFill>
                  <a:srgbClr val="D0D5DA"/>
                </a:solidFill>
                <a:latin typeface="Montserrat"/>
                <a:cs typeface="Montserrat"/>
              </a:rPr>
              <a:t>Comptabilisation</a:t>
            </a:r>
            <a:r>
              <a:rPr sz="130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D0D5DA"/>
                </a:solidFill>
                <a:latin typeface="Montserrat"/>
                <a:cs typeface="Montserrat"/>
              </a:rPr>
              <a:t>des</a:t>
            </a:r>
            <a:r>
              <a:rPr sz="130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personnes </a:t>
            </a:r>
            <a:r>
              <a:rPr sz="1300" spc="-75" dirty="0">
                <a:solidFill>
                  <a:srgbClr val="D0D5DA"/>
                </a:solidFill>
                <a:latin typeface="Montserrat"/>
                <a:cs typeface="Montserrat"/>
              </a:rPr>
              <a:t>touchées</a:t>
            </a:r>
            <a:r>
              <a:rPr sz="1300" spc="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D0D5DA"/>
                </a:solidFill>
                <a:latin typeface="Montserrat"/>
                <a:cs typeface="Montserrat"/>
              </a:rPr>
              <a:t>par</a:t>
            </a:r>
            <a:r>
              <a:rPr sz="1300" spc="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50" dirty="0">
                <a:solidFill>
                  <a:srgbClr val="D0D5DA"/>
                </a:solidFill>
                <a:latin typeface="Montserrat"/>
                <a:cs typeface="Montserrat"/>
              </a:rPr>
              <a:t>les</a:t>
            </a:r>
            <a:r>
              <a:rPr sz="1300" spc="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0" dirty="0">
                <a:solidFill>
                  <a:srgbClr val="D0D5DA"/>
                </a:solidFill>
                <a:latin typeface="Montserrat"/>
                <a:cs typeface="Montserrat"/>
              </a:rPr>
              <a:t>activations</a:t>
            </a:r>
            <a:r>
              <a:rPr sz="1300" spc="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D0D5DA"/>
                </a:solidFill>
                <a:latin typeface="Montserrat"/>
                <a:cs typeface="Montserrat"/>
              </a:rPr>
              <a:t>terrain</a:t>
            </a:r>
            <a:r>
              <a:rPr sz="1300" spc="10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25" dirty="0">
                <a:solidFill>
                  <a:srgbClr val="D0D5DA"/>
                </a:solidFill>
                <a:latin typeface="Montserrat"/>
                <a:cs typeface="Montserrat"/>
              </a:rPr>
              <a:t>et 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événements</a:t>
            </a:r>
            <a:endParaRPr sz="1300">
              <a:latin typeface="Montserrat"/>
              <a:cs typeface="Montserrat"/>
            </a:endParaRPr>
          </a:p>
          <a:p>
            <a:pPr>
              <a:spcBef>
                <a:spcPts val="385"/>
              </a:spcBef>
            </a:pPr>
            <a:endParaRPr sz="1200">
              <a:latin typeface="Montserrat"/>
              <a:cs typeface="Montserrat"/>
            </a:endParaRPr>
          </a:p>
          <a:p>
            <a:pPr marL="12701">
              <a:tabLst>
                <a:tab pos="2827783" algn="l"/>
              </a:tabLst>
            </a:pP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Conversion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80" dirty="0">
                <a:solidFill>
                  <a:srgbClr val="FFFFFF"/>
                </a:solidFill>
                <a:latin typeface="Montserrat"/>
                <a:cs typeface="Montserrat"/>
              </a:rPr>
              <a:t>en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20" dirty="0">
                <a:solidFill>
                  <a:srgbClr val="FFFFFF"/>
                </a:solidFill>
                <a:latin typeface="Montserrat"/>
                <a:cs typeface="Montserrat"/>
              </a:rPr>
              <a:t>leads</a:t>
            </a:r>
            <a:r>
              <a:rPr sz="1150" dirty="0">
                <a:solidFill>
                  <a:srgbClr val="FFFFFF"/>
                </a:solidFill>
                <a:latin typeface="Montserrat"/>
                <a:cs typeface="Montserrat"/>
              </a:rPr>
              <a:t>	</a:t>
            </a:r>
            <a:r>
              <a:rPr sz="1100" spc="-25" dirty="0">
                <a:solidFill>
                  <a:srgbClr val="D4AF37"/>
                </a:solidFill>
                <a:latin typeface="Montserrat"/>
                <a:cs typeface="Montserrat"/>
              </a:rPr>
              <a:t>15%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4331774" y="3847306"/>
            <a:ext cx="7239000" cy="2781300"/>
            <a:chOff x="4331774" y="4533899"/>
            <a:chExt cx="7239000" cy="2781300"/>
          </a:xfrm>
        </p:grpSpPr>
        <p:sp>
          <p:nvSpPr>
            <p:cNvPr id="39" name="object 39"/>
            <p:cNvSpPr/>
            <p:nvPr/>
          </p:nvSpPr>
          <p:spPr>
            <a:xfrm>
              <a:off x="4331774" y="4533899"/>
              <a:ext cx="7239000" cy="2781300"/>
            </a:xfrm>
            <a:custGeom>
              <a:avLst/>
              <a:gdLst/>
              <a:ahLst/>
              <a:cxnLst/>
              <a:rect l="l" t="t" r="r" b="b"/>
              <a:pathLst>
                <a:path w="7239000" h="2781300">
                  <a:moveTo>
                    <a:pt x="7167802" y="2781299"/>
                  </a:moveTo>
                  <a:lnTo>
                    <a:pt x="71196" y="2781299"/>
                  </a:lnTo>
                  <a:lnTo>
                    <a:pt x="66241" y="2780811"/>
                  </a:lnTo>
                  <a:lnTo>
                    <a:pt x="29705" y="2765677"/>
                  </a:lnTo>
                  <a:lnTo>
                    <a:pt x="3885" y="2729637"/>
                  </a:lnTo>
                  <a:lnTo>
                    <a:pt x="0" y="2710102"/>
                  </a:lnTo>
                  <a:lnTo>
                    <a:pt x="0" y="2705099"/>
                  </a:lnTo>
                  <a:lnTo>
                    <a:pt x="0" y="71196"/>
                  </a:lnTo>
                  <a:lnTo>
                    <a:pt x="15621" y="29705"/>
                  </a:lnTo>
                  <a:lnTo>
                    <a:pt x="51661" y="3885"/>
                  </a:lnTo>
                  <a:lnTo>
                    <a:pt x="71196" y="0"/>
                  </a:lnTo>
                  <a:lnTo>
                    <a:pt x="7167802" y="0"/>
                  </a:lnTo>
                  <a:lnTo>
                    <a:pt x="7209292" y="15620"/>
                  </a:lnTo>
                  <a:lnTo>
                    <a:pt x="7235111" y="51660"/>
                  </a:lnTo>
                  <a:lnTo>
                    <a:pt x="7238998" y="71196"/>
                  </a:lnTo>
                  <a:lnTo>
                    <a:pt x="7238998" y="2710102"/>
                  </a:lnTo>
                  <a:lnTo>
                    <a:pt x="7223376" y="2751592"/>
                  </a:lnTo>
                  <a:lnTo>
                    <a:pt x="7187336" y="2777412"/>
                  </a:lnTo>
                  <a:lnTo>
                    <a:pt x="7172757" y="2780811"/>
                  </a:lnTo>
                  <a:lnTo>
                    <a:pt x="7167802" y="2781299"/>
                  </a:lnTo>
                  <a:close/>
                </a:path>
              </a:pathLst>
            </a:custGeom>
            <a:solidFill>
              <a:srgbClr val="FFFFFF">
                <a:alpha val="50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71999" y="4800599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304799" y="609599"/>
                  </a:moveTo>
                  <a:lnTo>
                    <a:pt x="260076" y="606300"/>
                  </a:lnTo>
                  <a:lnTo>
                    <a:pt x="216321" y="596474"/>
                  </a:lnTo>
                  <a:lnTo>
                    <a:pt x="174481" y="580334"/>
                  </a:lnTo>
                  <a:lnTo>
                    <a:pt x="135462" y="558230"/>
                  </a:lnTo>
                  <a:lnTo>
                    <a:pt x="100108" y="530640"/>
                  </a:lnTo>
                  <a:lnTo>
                    <a:pt x="69186" y="498162"/>
                  </a:lnTo>
                  <a:lnTo>
                    <a:pt x="43363" y="461497"/>
                  </a:lnTo>
                  <a:lnTo>
                    <a:pt x="23200" y="421441"/>
                  </a:lnTo>
                  <a:lnTo>
                    <a:pt x="9134" y="378860"/>
                  </a:lnTo>
                  <a:lnTo>
                    <a:pt x="1467" y="334675"/>
                  </a:lnTo>
                  <a:lnTo>
                    <a:pt x="0" y="304799"/>
                  </a:lnTo>
                  <a:lnTo>
                    <a:pt x="366" y="289844"/>
                  </a:lnTo>
                  <a:lnTo>
                    <a:pt x="5856" y="245336"/>
                  </a:lnTo>
                  <a:lnTo>
                    <a:pt x="17816" y="202115"/>
                  </a:lnTo>
                  <a:lnTo>
                    <a:pt x="35990" y="161118"/>
                  </a:lnTo>
                  <a:lnTo>
                    <a:pt x="59981" y="123230"/>
                  </a:lnTo>
                  <a:lnTo>
                    <a:pt x="89273" y="89273"/>
                  </a:lnTo>
                  <a:lnTo>
                    <a:pt x="123230" y="59982"/>
                  </a:lnTo>
                  <a:lnTo>
                    <a:pt x="161118" y="35989"/>
                  </a:lnTo>
                  <a:lnTo>
                    <a:pt x="202115" y="17816"/>
                  </a:lnTo>
                  <a:lnTo>
                    <a:pt x="245336" y="5856"/>
                  </a:lnTo>
                  <a:lnTo>
                    <a:pt x="289844" y="367"/>
                  </a:lnTo>
                  <a:lnTo>
                    <a:pt x="304799" y="0"/>
                  </a:lnTo>
                  <a:lnTo>
                    <a:pt x="319755" y="367"/>
                  </a:lnTo>
                  <a:lnTo>
                    <a:pt x="364263" y="5856"/>
                  </a:lnTo>
                  <a:lnTo>
                    <a:pt x="407483" y="17816"/>
                  </a:lnTo>
                  <a:lnTo>
                    <a:pt x="448481" y="35989"/>
                  </a:lnTo>
                  <a:lnTo>
                    <a:pt x="486368" y="59982"/>
                  </a:lnTo>
                  <a:lnTo>
                    <a:pt x="520325" y="89273"/>
                  </a:lnTo>
                  <a:lnTo>
                    <a:pt x="549616" y="123230"/>
                  </a:lnTo>
                  <a:lnTo>
                    <a:pt x="573608" y="161118"/>
                  </a:lnTo>
                  <a:lnTo>
                    <a:pt x="591781" y="202115"/>
                  </a:lnTo>
                  <a:lnTo>
                    <a:pt x="603742" y="245336"/>
                  </a:lnTo>
                  <a:lnTo>
                    <a:pt x="609233" y="289844"/>
                  </a:lnTo>
                  <a:lnTo>
                    <a:pt x="609599" y="304799"/>
                  </a:lnTo>
                  <a:lnTo>
                    <a:pt x="609233" y="319755"/>
                  </a:lnTo>
                  <a:lnTo>
                    <a:pt x="603742" y="364263"/>
                  </a:lnTo>
                  <a:lnTo>
                    <a:pt x="591782" y="407483"/>
                  </a:lnTo>
                  <a:lnTo>
                    <a:pt x="573609" y="448481"/>
                  </a:lnTo>
                  <a:lnTo>
                    <a:pt x="549617" y="486368"/>
                  </a:lnTo>
                  <a:lnTo>
                    <a:pt x="520325" y="520325"/>
                  </a:lnTo>
                  <a:lnTo>
                    <a:pt x="486368" y="549616"/>
                  </a:lnTo>
                  <a:lnTo>
                    <a:pt x="448481" y="573608"/>
                  </a:lnTo>
                  <a:lnTo>
                    <a:pt x="407483" y="591781"/>
                  </a:lnTo>
                  <a:lnTo>
                    <a:pt x="364263" y="603742"/>
                  </a:lnTo>
                  <a:lnTo>
                    <a:pt x="319755" y="609232"/>
                  </a:lnTo>
                  <a:lnTo>
                    <a:pt x="304799" y="609599"/>
                  </a:lnTo>
                  <a:close/>
                </a:path>
              </a:pathLst>
            </a:custGeom>
            <a:solidFill>
              <a:srgbClr val="D4AF37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62499" y="4991099"/>
              <a:ext cx="228600" cy="228600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4571999" y="7010399"/>
              <a:ext cx="3314700" cy="76200"/>
            </a:xfrm>
            <a:custGeom>
              <a:avLst/>
              <a:gdLst/>
              <a:ahLst/>
              <a:cxnLst/>
              <a:rect l="l" t="t" r="r" b="b"/>
              <a:pathLst>
                <a:path w="3314700" h="76200">
                  <a:moveTo>
                    <a:pt x="3281651" y="76199"/>
                  </a:moveTo>
                  <a:lnTo>
                    <a:pt x="33047" y="76199"/>
                  </a:lnTo>
                  <a:lnTo>
                    <a:pt x="28187" y="75232"/>
                  </a:lnTo>
                  <a:lnTo>
                    <a:pt x="966" y="48011"/>
                  </a:lnTo>
                  <a:lnTo>
                    <a:pt x="0" y="43151"/>
                  </a:lnTo>
                  <a:lnTo>
                    <a:pt x="0" y="3809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3281651" y="0"/>
                  </a:lnTo>
                  <a:lnTo>
                    <a:pt x="3313732" y="28187"/>
                  </a:lnTo>
                  <a:lnTo>
                    <a:pt x="3314699" y="33047"/>
                  </a:lnTo>
                  <a:lnTo>
                    <a:pt x="3314699" y="43151"/>
                  </a:lnTo>
                  <a:lnTo>
                    <a:pt x="3286511" y="75232"/>
                  </a:lnTo>
                  <a:lnTo>
                    <a:pt x="3281651" y="7619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71999" y="7010399"/>
              <a:ext cx="2486025" cy="76200"/>
            </a:xfrm>
            <a:custGeom>
              <a:avLst/>
              <a:gdLst/>
              <a:ahLst/>
              <a:cxnLst/>
              <a:rect l="l" t="t" r="r" b="b"/>
              <a:pathLst>
                <a:path w="2486025" h="76200">
                  <a:moveTo>
                    <a:pt x="2486024" y="76199"/>
                  </a:moveTo>
                  <a:lnTo>
                    <a:pt x="38100" y="76199"/>
                  </a:lnTo>
                  <a:lnTo>
                    <a:pt x="30498" y="75502"/>
                  </a:lnTo>
                  <a:lnTo>
                    <a:pt x="697" y="45702"/>
                  </a:lnTo>
                  <a:lnTo>
                    <a:pt x="0" y="38100"/>
                  </a:lnTo>
                  <a:lnTo>
                    <a:pt x="697" y="30498"/>
                  </a:lnTo>
                  <a:lnTo>
                    <a:pt x="30498" y="697"/>
                  </a:lnTo>
                  <a:lnTo>
                    <a:pt x="38100" y="0"/>
                  </a:lnTo>
                  <a:lnTo>
                    <a:pt x="2486024" y="0"/>
                  </a:lnTo>
                  <a:lnTo>
                    <a:pt x="2486024" y="76199"/>
                  </a:lnTo>
                  <a:close/>
                </a:path>
              </a:pathLst>
            </a:custGeom>
            <a:solidFill>
              <a:srgbClr val="D4A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8039098" y="7010399"/>
              <a:ext cx="3314700" cy="76200"/>
            </a:xfrm>
            <a:custGeom>
              <a:avLst/>
              <a:gdLst/>
              <a:ahLst/>
              <a:cxnLst/>
              <a:rect l="l" t="t" r="r" b="b"/>
              <a:pathLst>
                <a:path w="3314700" h="76200">
                  <a:moveTo>
                    <a:pt x="3281652" y="76199"/>
                  </a:moveTo>
                  <a:lnTo>
                    <a:pt x="33047" y="76199"/>
                  </a:lnTo>
                  <a:lnTo>
                    <a:pt x="28187" y="75232"/>
                  </a:lnTo>
                  <a:lnTo>
                    <a:pt x="966" y="48011"/>
                  </a:lnTo>
                  <a:lnTo>
                    <a:pt x="0" y="43151"/>
                  </a:lnTo>
                  <a:lnTo>
                    <a:pt x="0" y="38099"/>
                  </a:lnTo>
                  <a:lnTo>
                    <a:pt x="0" y="33047"/>
                  </a:lnTo>
                  <a:lnTo>
                    <a:pt x="28187" y="966"/>
                  </a:lnTo>
                  <a:lnTo>
                    <a:pt x="33047" y="0"/>
                  </a:lnTo>
                  <a:lnTo>
                    <a:pt x="3281652" y="0"/>
                  </a:lnTo>
                  <a:lnTo>
                    <a:pt x="3313732" y="28187"/>
                  </a:lnTo>
                  <a:lnTo>
                    <a:pt x="3314699" y="33047"/>
                  </a:lnTo>
                  <a:lnTo>
                    <a:pt x="3314699" y="43151"/>
                  </a:lnTo>
                  <a:lnTo>
                    <a:pt x="3286511" y="75232"/>
                  </a:lnTo>
                  <a:lnTo>
                    <a:pt x="3281652" y="76199"/>
                  </a:lnTo>
                  <a:close/>
                </a:path>
              </a:pathLst>
            </a:custGeom>
            <a:solidFill>
              <a:srgbClr val="FFFFFF">
                <a:alpha val="101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8039099" y="7010399"/>
              <a:ext cx="2981325" cy="76200"/>
            </a:xfrm>
            <a:custGeom>
              <a:avLst/>
              <a:gdLst/>
              <a:ahLst/>
              <a:cxnLst/>
              <a:rect l="l" t="t" r="r" b="b"/>
              <a:pathLst>
                <a:path w="2981325" h="76200">
                  <a:moveTo>
                    <a:pt x="2981324" y="76199"/>
                  </a:moveTo>
                  <a:lnTo>
                    <a:pt x="38100" y="76199"/>
                  </a:lnTo>
                  <a:lnTo>
                    <a:pt x="30498" y="75502"/>
                  </a:lnTo>
                  <a:lnTo>
                    <a:pt x="697" y="45702"/>
                  </a:lnTo>
                  <a:lnTo>
                    <a:pt x="0" y="38100"/>
                  </a:lnTo>
                  <a:lnTo>
                    <a:pt x="697" y="30498"/>
                  </a:lnTo>
                  <a:lnTo>
                    <a:pt x="30498" y="697"/>
                  </a:lnTo>
                  <a:lnTo>
                    <a:pt x="38100" y="0"/>
                  </a:lnTo>
                  <a:lnTo>
                    <a:pt x="2981324" y="0"/>
                  </a:lnTo>
                  <a:lnTo>
                    <a:pt x="2981324" y="76199"/>
                  </a:lnTo>
                  <a:close/>
                </a:path>
              </a:pathLst>
            </a:custGeom>
            <a:solidFill>
              <a:srgbClr val="D4A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4559300" y="5032217"/>
            <a:ext cx="4977765" cy="1116331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12701">
              <a:spcBef>
                <a:spcPts val="1085"/>
              </a:spcBef>
            </a:pPr>
            <a:r>
              <a:rPr sz="1700" b="1" spc="-130" dirty="0">
                <a:solidFill>
                  <a:srgbClr val="FFFFFF"/>
                </a:solidFill>
                <a:latin typeface="Montserrat"/>
                <a:cs typeface="Montserrat"/>
              </a:rPr>
              <a:t>Estimation</a:t>
            </a:r>
            <a:r>
              <a:rPr sz="1700" b="1" spc="3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700" b="1" spc="-25" dirty="0">
                <a:solidFill>
                  <a:srgbClr val="FFFFFF"/>
                </a:solidFill>
                <a:latin typeface="Montserrat"/>
                <a:cs typeface="Montserrat"/>
              </a:rPr>
              <a:t>ROI</a:t>
            </a:r>
            <a:endParaRPr sz="1700" dirty="0">
              <a:latin typeface="Montserrat"/>
              <a:cs typeface="Montserrat"/>
            </a:endParaRPr>
          </a:p>
          <a:p>
            <a:pPr marL="12701">
              <a:spcBef>
                <a:spcPts val="760"/>
              </a:spcBef>
            </a:pPr>
            <a:r>
              <a:rPr sz="1300" spc="-65" dirty="0">
                <a:solidFill>
                  <a:srgbClr val="D0D5DA"/>
                </a:solidFill>
                <a:latin typeface="Montserrat"/>
                <a:cs typeface="Montserrat"/>
              </a:rPr>
              <a:t>Évaluation</a:t>
            </a:r>
            <a:r>
              <a:rPr sz="130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80" dirty="0">
                <a:solidFill>
                  <a:srgbClr val="D0D5DA"/>
                </a:solidFill>
                <a:latin typeface="Montserrat"/>
                <a:cs typeface="Montserrat"/>
              </a:rPr>
              <a:t>du</a:t>
            </a:r>
            <a:r>
              <a:rPr sz="130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70" dirty="0">
                <a:solidFill>
                  <a:srgbClr val="D0D5DA"/>
                </a:solidFill>
                <a:latin typeface="Montserrat"/>
                <a:cs typeface="Montserrat"/>
              </a:rPr>
              <a:t>retour</a:t>
            </a:r>
            <a:r>
              <a:rPr sz="130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D0D5DA"/>
                </a:solidFill>
                <a:latin typeface="Montserrat"/>
                <a:cs typeface="Montserrat"/>
              </a:rPr>
              <a:t>sur</a:t>
            </a:r>
            <a:r>
              <a:rPr sz="130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D0D5DA"/>
                </a:solidFill>
                <a:latin typeface="Montserrat"/>
                <a:cs typeface="Montserrat"/>
              </a:rPr>
              <a:t>investissement</a:t>
            </a:r>
            <a:r>
              <a:rPr sz="130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65" dirty="0">
                <a:solidFill>
                  <a:srgbClr val="D0D5DA"/>
                </a:solidFill>
                <a:latin typeface="Montserrat"/>
                <a:cs typeface="Montserrat"/>
              </a:rPr>
              <a:t>global</a:t>
            </a:r>
            <a:r>
              <a:rPr sz="130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80" dirty="0">
                <a:solidFill>
                  <a:srgbClr val="D0D5DA"/>
                </a:solidFill>
                <a:latin typeface="Montserrat"/>
                <a:cs typeface="Montserrat"/>
              </a:rPr>
              <a:t>du</a:t>
            </a:r>
            <a:r>
              <a:rPr sz="1300" spc="5" dirty="0">
                <a:solidFill>
                  <a:srgbClr val="D0D5DA"/>
                </a:solidFill>
                <a:latin typeface="Montserrat"/>
                <a:cs typeface="Montserrat"/>
              </a:rPr>
              <a:t> </a:t>
            </a:r>
            <a:r>
              <a:rPr sz="1300" spc="-10" dirty="0">
                <a:solidFill>
                  <a:srgbClr val="D0D5DA"/>
                </a:solidFill>
                <a:latin typeface="Montserrat"/>
                <a:cs typeface="Montserrat"/>
              </a:rPr>
              <a:t>partenariat</a:t>
            </a:r>
            <a:endParaRPr sz="1300" dirty="0">
              <a:latin typeface="Montserrat"/>
              <a:cs typeface="Montserrat"/>
            </a:endParaRPr>
          </a:p>
          <a:p>
            <a:pPr>
              <a:spcBef>
                <a:spcPts val="385"/>
              </a:spcBef>
            </a:pPr>
            <a:endParaRPr sz="1200" dirty="0">
              <a:latin typeface="Montserrat"/>
              <a:cs typeface="Montserrat"/>
            </a:endParaRPr>
          </a:p>
          <a:p>
            <a:pPr marL="12701">
              <a:tabLst>
                <a:tab pos="2943993" algn="l"/>
                <a:tab pos="3479322" algn="l"/>
              </a:tabLst>
            </a:pP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ROI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10" dirty="0">
                <a:solidFill>
                  <a:srgbClr val="FFFFFF"/>
                </a:solidFill>
                <a:latin typeface="Montserrat"/>
                <a:cs typeface="Montserrat"/>
              </a:rPr>
              <a:t>financier</a:t>
            </a:r>
            <a:r>
              <a:rPr sz="1150" dirty="0">
                <a:solidFill>
                  <a:srgbClr val="FFFFFF"/>
                </a:solidFill>
                <a:latin typeface="Montserrat"/>
                <a:cs typeface="Montserrat"/>
              </a:rPr>
              <a:t>	</a:t>
            </a:r>
            <a:r>
              <a:rPr sz="1100" spc="-10" dirty="0">
                <a:solidFill>
                  <a:srgbClr val="D4AF37"/>
                </a:solidFill>
                <a:latin typeface="Montserrat"/>
                <a:cs typeface="Montserrat"/>
              </a:rPr>
              <a:t>+125%</a:t>
            </a:r>
            <a:r>
              <a:rPr sz="1100" dirty="0">
                <a:solidFill>
                  <a:srgbClr val="D4AF37"/>
                </a:solidFill>
                <a:latin typeface="Montserrat"/>
                <a:cs typeface="Montserrat"/>
              </a:rPr>
              <a:t>	</a:t>
            </a: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ROI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80" dirty="0">
                <a:solidFill>
                  <a:srgbClr val="FFFFFF"/>
                </a:solidFill>
                <a:latin typeface="Montserrat"/>
                <a:cs typeface="Montserrat"/>
              </a:rPr>
              <a:t>image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75" dirty="0">
                <a:solidFill>
                  <a:srgbClr val="FFFFFF"/>
                </a:solidFill>
                <a:latin typeface="Montserrat"/>
                <a:cs typeface="Montserrat"/>
              </a:rPr>
              <a:t>de</a:t>
            </a:r>
            <a:r>
              <a:rPr sz="115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50" spc="-55" dirty="0">
                <a:solidFill>
                  <a:srgbClr val="FFFFFF"/>
                </a:solidFill>
                <a:latin typeface="Montserrat"/>
                <a:cs typeface="Montserrat"/>
              </a:rPr>
              <a:t>marque</a:t>
            </a:r>
            <a:endParaRPr sz="1150" dirty="0">
              <a:latin typeface="Montserrat"/>
              <a:cs typeface="Montserra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0903395" y="5974827"/>
            <a:ext cx="463550" cy="18402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1">
              <a:spcBef>
                <a:spcPts val="114"/>
              </a:spcBef>
            </a:pPr>
            <a:r>
              <a:rPr sz="1100" spc="-25" dirty="0">
                <a:solidFill>
                  <a:srgbClr val="D4AF37"/>
                </a:solidFill>
                <a:latin typeface="Montserrat"/>
                <a:cs typeface="Montserrat"/>
              </a:rPr>
              <a:t>+200%</a:t>
            </a:r>
            <a:endParaRPr sz="1100">
              <a:latin typeface="Montserrat"/>
              <a:cs typeface="Montserrat"/>
            </a:endParaRPr>
          </a:p>
        </p:txBody>
      </p:sp>
      <p:pic>
        <p:nvPicPr>
          <p:cNvPr id="48" name="object 4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82987" y="6692459"/>
            <a:ext cx="93313" cy="88547"/>
          </a:xfrm>
          <a:prstGeom prst="rect">
            <a:avLst/>
          </a:prstGeom>
        </p:spPr>
      </p:pic>
      <p:sp>
        <p:nvSpPr>
          <p:cNvPr id="49" name="object 49"/>
          <p:cNvSpPr txBox="1"/>
          <p:nvPr/>
        </p:nvSpPr>
        <p:spPr>
          <a:xfrm>
            <a:off x="939604" y="6647189"/>
            <a:ext cx="7011670" cy="19043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>
              <a:spcBef>
                <a:spcPts val="105"/>
              </a:spcBef>
            </a:pPr>
            <a:r>
              <a:rPr sz="1150" spc="-65" dirty="0">
                <a:solidFill>
                  <a:srgbClr val="9CA2AF"/>
                </a:solidFill>
                <a:latin typeface="Montserrat"/>
                <a:cs typeface="Montserrat"/>
              </a:rPr>
              <a:t>Rapports</a:t>
            </a:r>
            <a:r>
              <a:rPr sz="1150" spc="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60" dirty="0">
                <a:solidFill>
                  <a:srgbClr val="9CA2AF"/>
                </a:solidFill>
                <a:latin typeface="Montserrat"/>
                <a:cs typeface="Montserrat"/>
              </a:rPr>
              <a:t>détaillés</a:t>
            </a:r>
            <a:r>
              <a:rPr sz="1150" spc="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9CA2AF"/>
                </a:solidFill>
                <a:latin typeface="Montserrat"/>
                <a:cs typeface="Montserrat"/>
              </a:rPr>
              <a:t>fournis</a:t>
            </a:r>
            <a:r>
              <a:rPr sz="1150" spc="10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70" dirty="0">
                <a:solidFill>
                  <a:srgbClr val="9CA2AF"/>
                </a:solidFill>
                <a:latin typeface="Montserrat"/>
                <a:cs typeface="Montserrat"/>
              </a:rPr>
              <a:t>mensuellement</a:t>
            </a:r>
            <a:r>
              <a:rPr sz="1150" spc="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80" dirty="0">
                <a:solidFill>
                  <a:srgbClr val="9CA2AF"/>
                </a:solidFill>
                <a:latin typeface="Montserrat"/>
                <a:cs typeface="Montserrat"/>
              </a:rPr>
              <a:t>avec</a:t>
            </a:r>
            <a:r>
              <a:rPr sz="1150" spc="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9CA2AF"/>
                </a:solidFill>
                <a:latin typeface="Montserrat"/>
                <a:cs typeface="Montserrat"/>
              </a:rPr>
              <a:t>analyse</a:t>
            </a:r>
            <a:r>
              <a:rPr sz="1150" spc="10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75" dirty="0">
                <a:solidFill>
                  <a:srgbClr val="9CA2AF"/>
                </a:solidFill>
                <a:latin typeface="Montserrat"/>
                <a:cs typeface="Montserrat"/>
              </a:rPr>
              <a:t>comparative</a:t>
            </a:r>
            <a:r>
              <a:rPr sz="1150" spc="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65" dirty="0">
                <a:solidFill>
                  <a:srgbClr val="9CA2AF"/>
                </a:solidFill>
                <a:latin typeface="Montserrat"/>
                <a:cs typeface="Montserrat"/>
              </a:rPr>
              <a:t>et</a:t>
            </a:r>
            <a:r>
              <a:rPr sz="1150" spc="5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75" dirty="0">
                <a:solidFill>
                  <a:srgbClr val="9CA2AF"/>
                </a:solidFill>
                <a:latin typeface="Montserrat"/>
                <a:cs typeface="Montserrat"/>
              </a:rPr>
              <a:t>recommandations</a:t>
            </a:r>
            <a:r>
              <a:rPr sz="1150" spc="10" dirty="0">
                <a:solidFill>
                  <a:srgbClr val="9CA2AF"/>
                </a:solidFill>
                <a:latin typeface="Montserrat"/>
                <a:cs typeface="Montserrat"/>
              </a:rPr>
              <a:t> </a:t>
            </a:r>
            <a:r>
              <a:rPr sz="1150" spc="-25" dirty="0">
                <a:solidFill>
                  <a:srgbClr val="9CA2AF"/>
                </a:solidFill>
                <a:latin typeface="Montserrat"/>
                <a:cs typeface="Montserrat"/>
              </a:rPr>
              <a:t>d'optimisation</a:t>
            </a:r>
            <a:endParaRPr sz="1150" dirty="0">
              <a:latin typeface="Montserrat"/>
              <a:cs typeface="Montserrat"/>
            </a:endParaRPr>
          </a:p>
        </p:txBody>
      </p: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4C3E39E0-898D-4E15-AD80-D12E046FF7A2}"/>
              </a:ext>
            </a:extLst>
          </p:cNvPr>
          <p:cNvGrpSpPr/>
          <p:nvPr/>
        </p:nvGrpSpPr>
        <p:grpSpPr>
          <a:xfrm>
            <a:off x="12534900" y="6375057"/>
            <a:ext cx="1802675" cy="356283"/>
            <a:chOff x="12192001" y="8782051"/>
            <a:chExt cx="1802675" cy="323850"/>
          </a:xfrm>
        </p:grpSpPr>
        <p:grpSp>
          <p:nvGrpSpPr>
            <p:cNvPr id="55" name="object 51">
              <a:extLst>
                <a:ext uri="{FF2B5EF4-FFF2-40B4-BE49-F238E27FC236}">
                  <a16:creationId xmlns:a16="http://schemas.microsoft.com/office/drawing/2014/main" id="{7C17805B-0002-4121-A955-C87C1E616821}"/>
                </a:ext>
              </a:extLst>
            </p:cNvPr>
            <p:cNvGrpSpPr/>
            <p:nvPr/>
          </p:nvGrpSpPr>
          <p:grpSpPr>
            <a:xfrm>
              <a:off x="12192001" y="8782051"/>
              <a:ext cx="1257304" cy="323850"/>
              <a:chOff x="12686614" y="8782051"/>
              <a:chExt cx="1219883" cy="323850"/>
            </a:xfrm>
          </p:grpSpPr>
          <p:sp>
            <p:nvSpPr>
              <p:cNvPr id="57" name="object 52">
                <a:extLst>
                  <a:ext uri="{FF2B5EF4-FFF2-40B4-BE49-F238E27FC236}">
                    <a16:creationId xmlns:a16="http://schemas.microsoft.com/office/drawing/2014/main" id="{9378276B-0262-42C0-9F0D-F3DF203E5A8C}"/>
                  </a:ext>
                </a:extLst>
              </p:cNvPr>
              <p:cNvSpPr/>
              <p:nvPr/>
            </p:nvSpPr>
            <p:spPr>
              <a:xfrm>
                <a:off x="12686614" y="8782051"/>
                <a:ext cx="1219883" cy="323850"/>
              </a:xfrm>
              <a:custGeom>
                <a:avLst/>
                <a:gdLst/>
                <a:ahLst/>
                <a:cxnLst/>
                <a:rect l="l" t="t" r="r" b="b"/>
                <a:pathLst>
                  <a:path w="1552575" h="323850">
                    <a:moveTo>
                      <a:pt x="1519527" y="323849"/>
                    </a:moveTo>
                    <a:lnTo>
                      <a:pt x="33047" y="323849"/>
                    </a:lnTo>
                    <a:lnTo>
                      <a:pt x="28187" y="322883"/>
                    </a:lnTo>
                    <a:lnTo>
                      <a:pt x="966" y="295662"/>
                    </a:lnTo>
                    <a:lnTo>
                      <a:pt x="0" y="290802"/>
                    </a:lnTo>
                    <a:lnTo>
                      <a:pt x="0" y="285749"/>
                    </a:lnTo>
                    <a:lnTo>
                      <a:pt x="0" y="33047"/>
                    </a:lnTo>
                    <a:lnTo>
                      <a:pt x="28187" y="966"/>
                    </a:lnTo>
                    <a:lnTo>
                      <a:pt x="33047" y="0"/>
                    </a:lnTo>
                    <a:lnTo>
                      <a:pt x="1519527" y="0"/>
                    </a:lnTo>
                    <a:lnTo>
                      <a:pt x="1551607" y="28187"/>
                    </a:lnTo>
                    <a:lnTo>
                      <a:pt x="1552574" y="33047"/>
                    </a:lnTo>
                    <a:lnTo>
                      <a:pt x="1552574" y="290802"/>
                    </a:lnTo>
                    <a:lnTo>
                      <a:pt x="1524387" y="322883"/>
                    </a:lnTo>
                    <a:lnTo>
                      <a:pt x="1519527" y="323849"/>
                    </a:lnTo>
                    <a:close/>
                  </a:path>
                </a:pathLst>
              </a:custGeom>
              <a:solidFill>
                <a:srgbClr val="333333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8" name="object 53">
                <a:extLst>
                  <a:ext uri="{FF2B5EF4-FFF2-40B4-BE49-F238E27FC236}">
                    <a16:creationId xmlns:a16="http://schemas.microsoft.com/office/drawing/2014/main" id="{35DC86D9-6ECB-4A56-B5F9-E2A3458E0FB3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12812032" y="8877299"/>
                <a:ext cx="133349" cy="133349"/>
              </a:xfrm>
              <a:prstGeom prst="rect">
                <a:avLst/>
              </a:prstGeom>
            </p:spPr>
          </p:pic>
        </p:grpSp>
        <p:sp>
          <p:nvSpPr>
            <p:cNvPr id="56" name="object 54">
              <a:hlinkClick r:id="rId8"/>
              <a:extLst>
                <a:ext uri="{FF2B5EF4-FFF2-40B4-BE49-F238E27FC236}">
                  <a16:creationId xmlns:a16="http://schemas.microsoft.com/office/drawing/2014/main" id="{0B21B923-6AEF-4E6F-9B99-6692D96D7E2D}"/>
                </a:ext>
              </a:extLst>
            </p:cNvPr>
            <p:cNvSpPr txBox="1"/>
            <p:nvPr/>
          </p:nvSpPr>
          <p:spPr>
            <a:xfrm>
              <a:off x="12532724" y="8877299"/>
              <a:ext cx="1461952" cy="16587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1">
                <a:lnSpc>
                  <a:spcPts val="700"/>
                </a:lnSpc>
              </a:pPr>
              <a: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  <a:t>Réalisation</a:t>
              </a:r>
              <a:br>
                <a:rPr lang="fr-FR" sz="700" dirty="0">
                  <a:solidFill>
                    <a:srgbClr val="FFFFFF"/>
                  </a:solidFill>
                  <a:latin typeface="Montserrat"/>
                  <a:cs typeface="Montserrat"/>
                </a:rPr>
              </a:br>
              <a:r>
                <a:rPr lang="fr-FR" sz="800" dirty="0">
                  <a:solidFill>
                    <a:srgbClr val="FFFFFF"/>
                  </a:solidFill>
                  <a:latin typeface="Montserrat"/>
                  <a:cs typeface="Montserrat"/>
                </a:rPr>
                <a:t>www.konsors.fr</a:t>
              </a:r>
              <a:endParaRPr sz="1000" dirty="0">
                <a:latin typeface="Montserrat"/>
                <a:cs typeface="Montserra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1433</Words>
  <Application>Microsoft Office PowerPoint</Application>
  <PresentationFormat>Personnalisé</PresentationFormat>
  <Paragraphs>272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Calibri</vt:lpstr>
      <vt:lpstr>Century Gothic</vt:lpstr>
      <vt:lpstr>Montserrat</vt:lpstr>
      <vt:lpstr>Montserrat SemiBold</vt:lpstr>
      <vt:lpstr>Suisse Int'l Bold Italic</vt:lpstr>
      <vt:lpstr>Times New Roman</vt:lpstr>
      <vt:lpstr>Verdana</vt:lpstr>
      <vt:lpstr>Office Theme</vt:lpstr>
      <vt:lpstr>DOSSIER DE SPONSORING</vt:lpstr>
      <vt:lpstr>Table des matières</vt:lpstr>
      <vt:lpstr>Présentation du club</vt:lpstr>
      <vt:lpstr>Contexte et enjeux</vt:lpstr>
      <vt:lpstr>Objectifs du partenariat</vt:lpstr>
      <vt:lpstr>Offre de sponsoring</vt:lpstr>
      <vt:lpstr>Contreparties et activations</vt:lpstr>
      <vt:lpstr>Plan d'activation et calendrier</vt:lpstr>
      <vt:lpstr>Indicateurs de performance (KPI)</vt:lpstr>
      <vt:lpstr>Témoignages</vt:lpstr>
      <vt:lpstr>Équipe projet</vt:lpstr>
      <vt:lpstr>Budget prévisionnel</vt:lpstr>
      <vt:lpstr>Annexes &amp; 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DE SPONSORING</dc:title>
  <dc:creator>Thierry Goncalves</dc:creator>
  <cp:lastModifiedBy>Thierry Goncalves</cp:lastModifiedBy>
  <cp:revision>18</cp:revision>
  <dcterms:created xsi:type="dcterms:W3CDTF">2025-07-16T12:39:23Z</dcterms:created>
  <dcterms:modified xsi:type="dcterms:W3CDTF">2025-07-16T14:02:18Z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2025-07-16T00:00:00Z</vt:filetime>
  </property>
  <property fmtid="{D5CDD505-2E9C-101B-9397-08002B2CF9AE}" pid="3" name="Producer">
    <vt:lpwstr>pypdf</vt:lpwstr>
  </property>
  <property fmtid="{D5CDD505-2E9C-101B-9397-08002B2CF9AE}" pid="4" name="LastSaved">
    <vt:filetime>2025-07-16T00:00:00Z</vt:filetime>
  </property>
</Properties>
</file>